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erry Bold " panose="020B0604020202020204" charset="-128"/>
      <p:regular r:id="rId20"/>
    </p:embeddedFont>
    <p:embeddedFont>
      <p:font typeface="Canva Sans" panose="020B0604020202020204" charset="0"/>
      <p:regular r:id="rId21"/>
    </p:embeddedFont>
    <p:embeddedFont>
      <p:font typeface="Montserrat" panose="00000500000000000000" pitchFamily="2" charset="0"/>
      <p:regular r:id="rId22"/>
    </p:embeddedFont>
    <p:embeddedFont>
      <p:font typeface="Montserrat Bold" panose="00000800000000000000" charset="0"/>
      <p:regular r:id="rId23"/>
    </p:embeddedFont>
    <p:embeddedFont>
      <p:font typeface="Open Sans" panose="020B0606030504020204" pitchFamily="34" charset="0"/>
      <p:regular r:id="rId24"/>
    </p:embeddedFont>
    <p:embeddedFont>
      <p:font typeface="Open Sans Bold" panose="020B0806030504020204" charset="0"/>
      <p:regular r:id="rId25"/>
    </p:embeddedFont>
    <p:embeddedFont>
      <p:font typeface="Open Sauce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sv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0" y="1482648"/>
            <a:ext cx="11903544" cy="7321703"/>
            <a:chOff x="0" y="0"/>
            <a:chExt cx="3135090" cy="1928350"/>
          </a:xfrm>
        </p:grpSpPr>
        <p:sp>
          <p:nvSpPr>
            <p:cNvPr id="3" name="Freeform 3"/>
            <p:cNvSpPr/>
            <p:nvPr/>
          </p:nvSpPr>
          <p:spPr>
            <a:xfrm>
              <a:off x="0" y="0"/>
              <a:ext cx="3135090" cy="1928350"/>
            </a:xfrm>
            <a:custGeom>
              <a:avLst/>
              <a:gdLst/>
              <a:ahLst/>
              <a:cxnLst/>
              <a:rect l="l" t="t" r="r" b="b"/>
              <a:pathLst>
                <a:path w="3135090" h="1928350">
                  <a:moveTo>
                    <a:pt x="0" y="0"/>
                  </a:moveTo>
                  <a:lnTo>
                    <a:pt x="3135090" y="0"/>
                  </a:lnTo>
                  <a:lnTo>
                    <a:pt x="3135090" y="1928350"/>
                  </a:lnTo>
                  <a:lnTo>
                    <a:pt x="0" y="1928350"/>
                  </a:lnTo>
                  <a:close/>
                </a:path>
              </a:pathLst>
            </a:custGeom>
            <a:solidFill>
              <a:srgbClr val="061237"/>
            </a:solidFill>
          </p:spPr>
        </p:sp>
        <p:sp>
          <p:nvSpPr>
            <p:cNvPr id="4" name="TextBox 4"/>
            <p:cNvSpPr txBox="1"/>
            <p:nvPr/>
          </p:nvSpPr>
          <p:spPr>
            <a:xfrm>
              <a:off x="0" y="-38100"/>
              <a:ext cx="3135090" cy="19664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93427" y="0"/>
            <a:ext cx="7894573" cy="10287000"/>
            <a:chOff x="0" y="0"/>
            <a:chExt cx="2079229" cy="2709333"/>
          </a:xfrm>
        </p:grpSpPr>
        <p:sp>
          <p:nvSpPr>
            <p:cNvPr id="6" name="Freeform 6"/>
            <p:cNvSpPr/>
            <p:nvPr/>
          </p:nvSpPr>
          <p:spPr>
            <a:xfrm>
              <a:off x="0" y="0"/>
              <a:ext cx="2079229" cy="2709333"/>
            </a:xfrm>
            <a:custGeom>
              <a:avLst/>
              <a:gdLst/>
              <a:ahLst/>
              <a:cxnLst/>
              <a:rect l="l" t="t" r="r" b="b"/>
              <a:pathLst>
                <a:path w="2079229" h="2709333">
                  <a:moveTo>
                    <a:pt x="0" y="0"/>
                  </a:moveTo>
                  <a:lnTo>
                    <a:pt x="2079229" y="0"/>
                  </a:lnTo>
                  <a:lnTo>
                    <a:pt x="2079229" y="2709333"/>
                  </a:lnTo>
                  <a:lnTo>
                    <a:pt x="0" y="2709333"/>
                  </a:lnTo>
                  <a:close/>
                </a:path>
              </a:pathLst>
            </a:custGeom>
            <a:solidFill>
              <a:srgbClr val="1355FF"/>
            </a:solidFill>
          </p:spPr>
        </p:sp>
        <p:sp>
          <p:nvSpPr>
            <p:cNvPr id="7" name="TextBox 7"/>
            <p:cNvSpPr txBox="1"/>
            <p:nvPr/>
          </p:nvSpPr>
          <p:spPr>
            <a:xfrm>
              <a:off x="0" y="-38100"/>
              <a:ext cx="2079229"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421044" y="217888"/>
            <a:ext cx="4092356" cy="4114800"/>
          </a:xfrm>
          <a:custGeom>
            <a:avLst/>
            <a:gdLst/>
            <a:ahLst/>
            <a:cxnLst/>
            <a:rect l="l" t="t" r="r" b="b"/>
            <a:pathLst>
              <a:path w="4092356" h="4114800">
                <a:moveTo>
                  <a:pt x="0" y="0"/>
                </a:moveTo>
                <a:lnTo>
                  <a:pt x="4092356" y="0"/>
                </a:lnTo>
                <a:lnTo>
                  <a:pt x="4092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675144" y="2697543"/>
            <a:ext cx="9584156" cy="7589457"/>
          </a:xfrm>
          <a:custGeom>
            <a:avLst/>
            <a:gdLst/>
            <a:ahLst/>
            <a:cxnLst/>
            <a:rect l="l" t="t" r="r" b="b"/>
            <a:pathLst>
              <a:path w="9584156" h="7589457">
                <a:moveTo>
                  <a:pt x="0" y="0"/>
                </a:moveTo>
                <a:lnTo>
                  <a:pt x="9584156" y="0"/>
                </a:lnTo>
                <a:lnTo>
                  <a:pt x="9584156" y="7589457"/>
                </a:lnTo>
                <a:lnTo>
                  <a:pt x="0" y="7589457"/>
                </a:lnTo>
                <a:lnTo>
                  <a:pt x="0" y="0"/>
                </a:lnTo>
                <a:close/>
              </a:path>
            </a:pathLst>
          </a:custGeom>
          <a:blipFill>
            <a:blip r:embed="rId4"/>
            <a:stretch>
              <a:fillRect l="-12636" r="-5996"/>
            </a:stretch>
          </a:blipFill>
        </p:spPr>
      </p:sp>
      <p:grpSp>
        <p:nvGrpSpPr>
          <p:cNvPr id="10" name="Group 10"/>
          <p:cNvGrpSpPr/>
          <p:nvPr/>
        </p:nvGrpSpPr>
        <p:grpSpPr>
          <a:xfrm>
            <a:off x="868780"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3124"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7259300" y="1668843"/>
            <a:ext cx="1028700" cy="1028700"/>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133B7"/>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17828" y="1630743"/>
            <a:ext cx="10290738" cy="1849250"/>
          </a:xfrm>
          <a:prstGeom prst="rect">
            <a:avLst/>
          </a:prstGeom>
        </p:spPr>
        <p:txBody>
          <a:bodyPr lIns="0" tIns="0" rIns="0" bIns="0" rtlCol="0" anchor="t">
            <a:spAutoFit/>
          </a:bodyPr>
          <a:lstStyle/>
          <a:p>
            <a:pPr algn="l">
              <a:lnSpc>
                <a:spcPts val="7364"/>
              </a:lnSpc>
            </a:pPr>
            <a:r>
              <a:rPr lang="en-US" sz="5844" b="1">
                <a:solidFill>
                  <a:srgbClr val="0CC0DF"/>
                </a:solidFill>
                <a:latin typeface="Open Sauce Bold"/>
                <a:ea typeface="Open Sauce Bold"/>
                <a:cs typeface="Open Sauce Bold"/>
                <a:sym typeface="Open Sauce Bold"/>
              </a:rPr>
              <a:t>BRAND IDENTITY DESIGN</a:t>
            </a:r>
          </a:p>
          <a:p>
            <a:pPr algn="l">
              <a:lnSpc>
                <a:spcPts val="7364"/>
              </a:lnSpc>
            </a:pPr>
            <a:endParaRPr lang="en-US" sz="5844" b="1">
              <a:solidFill>
                <a:srgbClr val="0CC0DF"/>
              </a:solidFill>
              <a:latin typeface="Open Sauce Bold"/>
              <a:ea typeface="Open Sauce Bold"/>
              <a:cs typeface="Open Sauce Bold"/>
              <a:sym typeface="Open Sauce Bold"/>
            </a:endParaRPr>
          </a:p>
        </p:txBody>
      </p:sp>
      <p:sp>
        <p:nvSpPr>
          <p:cNvPr id="20" name="TextBox 20"/>
          <p:cNvSpPr txBox="1"/>
          <p:nvPr/>
        </p:nvSpPr>
        <p:spPr>
          <a:xfrm>
            <a:off x="1450846" y="7336989"/>
            <a:ext cx="4318145" cy="1003690"/>
          </a:xfrm>
          <a:prstGeom prst="rect">
            <a:avLst/>
          </a:prstGeom>
        </p:spPr>
        <p:txBody>
          <a:bodyPr lIns="0" tIns="0" rIns="0" bIns="0" rtlCol="0" anchor="t">
            <a:spAutoFit/>
          </a:bodyPr>
          <a:lstStyle/>
          <a:p>
            <a:pPr algn="l">
              <a:lnSpc>
                <a:spcPts val="4023"/>
              </a:lnSpc>
            </a:pPr>
            <a:r>
              <a:rPr lang="en-US" sz="2873" b="1">
                <a:solidFill>
                  <a:srgbClr val="FFFFFF"/>
                </a:solidFill>
                <a:latin typeface="Montserrat Bold"/>
                <a:ea typeface="Montserrat Bold"/>
                <a:cs typeface="Montserrat Bold"/>
                <a:sym typeface="Montserrat Bold"/>
              </a:rPr>
              <a:t>        DHANUSH M</a:t>
            </a:r>
          </a:p>
          <a:p>
            <a:pPr algn="l">
              <a:lnSpc>
                <a:spcPts val="4023"/>
              </a:lnSpc>
              <a:spcBef>
                <a:spcPct val="0"/>
              </a:spcBef>
            </a:pPr>
            <a:r>
              <a:rPr lang="en-US" sz="2873" b="1">
                <a:solidFill>
                  <a:srgbClr val="FFFFFF"/>
                </a:solidFill>
                <a:latin typeface="Montserrat Bold"/>
                <a:ea typeface="Montserrat Bold"/>
                <a:cs typeface="Montserrat Bold"/>
                <a:sym typeface="Montserrat Bold"/>
              </a:rPr>
              <a:t>DWIJESH SREERAM  S</a:t>
            </a:r>
          </a:p>
        </p:txBody>
      </p:sp>
      <p:sp>
        <p:nvSpPr>
          <p:cNvPr id="21" name="TextBox 21"/>
          <p:cNvSpPr txBox="1"/>
          <p:nvPr/>
        </p:nvSpPr>
        <p:spPr>
          <a:xfrm>
            <a:off x="2150189" y="6822639"/>
            <a:ext cx="3168023" cy="354917"/>
          </a:xfrm>
          <a:prstGeom prst="rect">
            <a:avLst/>
          </a:prstGeom>
        </p:spPr>
        <p:txBody>
          <a:bodyPr lIns="0" tIns="0" rIns="0" bIns="0" rtlCol="0" anchor="t">
            <a:spAutoFit/>
          </a:bodyPr>
          <a:lstStyle/>
          <a:p>
            <a:pPr algn="l">
              <a:lnSpc>
                <a:spcPts val="2951"/>
              </a:lnSpc>
              <a:spcBef>
                <a:spcPct val="0"/>
              </a:spcBef>
            </a:pPr>
            <a:r>
              <a:rPr lang="en-US" sz="2108" b="1">
                <a:solidFill>
                  <a:srgbClr val="FFFFFF"/>
                </a:solidFill>
                <a:latin typeface="Montserrat Bold"/>
                <a:ea typeface="Montserrat Bold"/>
                <a:cs typeface="Montserrat Bold"/>
                <a:sym typeface="Montserrat Bold"/>
              </a:rPr>
              <a:t>       </a:t>
            </a:r>
            <a:r>
              <a:rPr lang="en-US" sz="2108">
                <a:solidFill>
                  <a:srgbClr val="FFFFFF"/>
                </a:solidFill>
                <a:latin typeface="Montserrat"/>
                <a:ea typeface="Montserrat"/>
                <a:cs typeface="Montserrat"/>
                <a:sym typeface="Montserrat"/>
              </a:rPr>
              <a:t> Prepared by</a:t>
            </a:r>
          </a:p>
        </p:txBody>
      </p:sp>
      <p:sp>
        <p:nvSpPr>
          <p:cNvPr id="22" name="TextBox 22"/>
          <p:cNvSpPr txBox="1"/>
          <p:nvPr/>
        </p:nvSpPr>
        <p:spPr>
          <a:xfrm>
            <a:off x="868780" y="4075513"/>
            <a:ext cx="5902985" cy="1283895"/>
          </a:xfrm>
          <a:prstGeom prst="rect">
            <a:avLst/>
          </a:prstGeom>
        </p:spPr>
        <p:txBody>
          <a:bodyPr lIns="0" tIns="0" rIns="0" bIns="0" rtlCol="0" anchor="t">
            <a:spAutoFit/>
          </a:bodyPr>
          <a:lstStyle/>
          <a:p>
            <a:pPr algn="ctr">
              <a:lnSpc>
                <a:spcPts val="9459"/>
              </a:lnSpc>
            </a:pPr>
            <a:r>
              <a:rPr lang="en-US" sz="6757">
                <a:solidFill>
                  <a:srgbClr val="FFDE15"/>
                </a:solidFill>
                <a:latin typeface="Berry Bold "/>
                <a:ea typeface="Berry Bold "/>
                <a:cs typeface="Berry Bold "/>
                <a:sym typeface="Berry Bold "/>
              </a:rPr>
              <a:t>BRANDCRAFTERS</a:t>
            </a:r>
          </a:p>
        </p:txBody>
      </p:sp>
      <p:sp>
        <p:nvSpPr>
          <p:cNvPr id="23" name="TextBox 23"/>
          <p:cNvSpPr txBox="1"/>
          <p:nvPr/>
        </p:nvSpPr>
        <p:spPr>
          <a:xfrm>
            <a:off x="2781124" y="5114925"/>
            <a:ext cx="1906153" cy="248760"/>
          </a:xfrm>
          <a:prstGeom prst="rect">
            <a:avLst/>
          </a:prstGeom>
        </p:spPr>
        <p:txBody>
          <a:bodyPr lIns="0" tIns="0" rIns="0" bIns="0" rtlCol="0" anchor="t">
            <a:spAutoFit/>
          </a:bodyPr>
          <a:lstStyle/>
          <a:p>
            <a:pPr algn="ctr">
              <a:lnSpc>
                <a:spcPts val="2038"/>
              </a:lnSpc>
            </a:pPr>
            <a:r>
              <a:rPr lang="en-US" sz="1456">
                <a:solidFill>
                  <a:srgbClr val="FFFFFF"/>
                </a:solidFill>
                <a:latin typeface="Canva Sans"/>
                <a:ea typeface="Canva Sans"/>
                <a:cs typeface="Canva Sans"/>
                <a:sym typeface="Canva Sans"/>
              </a:rPr>
              <a:t>A Design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0" y="8169725"/>
            <a:ext cx="18288000" cy="2786420"/>
            <a:chOff x="0" y="0"/>
            <a:chExt cx="4816593" cy="733872"/>
          </a:xfrm>
        </p:grpSpPr>
        <p:sp>
          <p:nvSpPr>
            <p:cNvPr id="3" name="Freeform 3"/>
            <p:cNvSpPr/>
            <p:nvPr/>
          </p:nvSpPr>
          <p:spPr>
            <a:xfrm>
              <a:off x="0" y="0"/>
              <a:ext cx="4816592" cy="733872"/>
            </a:xfrm>
            <a:custGeom>
              <a:avLst/>
              <a:gdLst/>
              <a:ahLst/>
              <a:cxnLst/>
              <a:rect l="l" t="t" r="r" b="b"/>
              <a:pathLst>
                <a:path w="4816592" h="733872">
                  <a:moveTo>
                    <a:pt x="14393" y="0"/>
                  </a:moveTo>
                  <a:lnTo>
                    <a:pt x="4802199" y="0"/>
                  </a:lnTo>
                  <a:cubicBezTo>
                    <a:pt x="4806016" y="0"/>
                    <a:pt x="4809677" y="1516"/>
                    <a:pt x="4812377" y="4216"/>
                  </a:cubicBezTo>
                  <a:cubicBezTo>
                    <a:pt x="4815076" y="6915"/>
                    <a:pt x="4816592" y="10576"/>
                    <a:pt x="4816592" y="14393"/>
                  </a:cubicBezTo>
                  <a:lnTo>
                    <a:pt x="4816592" y="719479"/>
                  </a:lnTo>
                  <a:cubicBezTo>
                    <a:pt x="4816592" y="723296"/>
                    <a:pt x="4815076" y="726957"/>
                    <a:pt x="4812377" y="729656"/>
                  </a:cubicBezTo>
                  <a:cubicBezTo>
                    <a:pt x="4809677" y="732355"/>
                    <a:pt x="4806016" y="733872"/>
                    <a:pt x="4802199" y="733872"/>
                  </a:cubicBezTo>
                  <a:lnTo>
                    <a:pt x="14393" y="733872"/>
                  </a:lnTo>
                  <a:cubicBezTo>
                    <a:pt x="10576" y="733872"/>
                    <a:pt x="6915" y="732355"/>
                    <a:pt x="4216" y="729656"/>
                  </a:cubicBezTo>
                  <a:cubicBezTo>
                    <a:pt x="1516" y="726957"/>
                    <a:pt x="0" y="723296"/>
                    <a:pt x="0" y="719479"/>
                  </a:cubicBezTo>
                  <a:lnTo>
                    <a:pt x="0" y="14393"/>
                  </a:lnTo>
                  <a:cubicBezTo>
                    <a:pt x="0" y="10576"/>
                    <a:pt x="1516" y="6915"/>
                    <a:pt x="4216" y="4216"/>
                  </a:cubicBezTo>
                  <a:cubicBezTo>
                    <a:pt x="6915" y="1516"/>
                    <a:pt x="10576" y="0"/>
                    <a:pt x="14393" y="0"/>
                  </a:cubicBezTo>
                  <a:close/>
                </a:path>
              </a:pathLst>
            </a:custGeom>
            <a:solidFill>
              <a:srgbClr val="344CB7"/>
            </a:solidFill>
            <a:ln cap="rnd">
              <a:noFill/>
              <a:prstDash val="solid"/>
              <a:round/>
            </a:ln>
          </p:spPr>
        </p:sp>
        <p:sp>
          <p:nvSpPr>
            <p:cNvPr id="4" name="TextBox 4"/>
            <p:cNvSpPr txBox="1"/>
            <p:nvPr/>
          </p:nvSpPr>
          <p:spPr>
            <a:xfrm>
              <a:off x="0" y="-57150"/>
              <a:ext cx="4816593" cy="7910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858015" flipH="1" flipV="1">
            <a:off x="17313083" y="-460950"/>
            <a:ext cx="1949835" cy="2105085"/>
          </a:xfrm>
          <a:custGeom>
            <a:avLst/>
            <a:gdLst/>
            <a:ahLst/>
            <a:cxnLst/>
            <a:rect l="l" t="t" r="r" b="b"/>
            <a:pathLst>
              <a:path w="1949835" h="2105085">
                <a:moveTo>
                  <a:pt x="1949834" y="2105085"/>
                </a:moveTo>
                <a:lnTo>
                  <a:pt x="0" y="2105085"/>
                </a:lnTo>
                <a:lnTo>
                  <a:pt x="0" y="0"/>
                </a:lnTo>
                <a:lnTo>
                  <a:pt x="1949834" y="0"/>
                </a:lnTo>
                <a:lnTo>
                  <a:pt x="1949834" y="210508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3228" y="9293933"/>
            <a:ext cx="1117811" cy="1152382"/>
          </a:xfrm>
          <a:custGeom>
            <a:avLst/>
            <a:gdLst/>
            <a:ahLst/>
            <a:cxnLst/>
            <a:rect l="l" t="t" r="r" b="b"/>
            <a:pathLst>
              <a:path w="1117811" h="1152382">
                <a:moveTo>
                  <a:pt x="0" y="0"/>
                </a:moveTo>
                <a:lnTo>
                  <a:pt x="1117811" y="0"/>
                </a:lnTo>
                <a:lnTo>
                  <a:pt x="1117811" y="1152382"/>
                </a:lnTo>
                <a:lnTo>
                  <a:pt x="0" y="115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2687214" y="1765886"/>
            <a:ext cx="3806805" cy="2238977"/>
          </a:xfrm>
          <a:custGeom>
            <a:avLst/>
            <a:gdLst/>
            <a:ahLst/>
            <a:cxnLst/>
            <a:rect l="l" t="t" r="r" b="b"/>
            <a:pathLst>
              <a:path w="3806805" h="2238977">
                <a:moveTo>
                  <a:pt x="0" y="0"/>
                </a:moveTo>
                <a:lnTo>
                  <a:pt x="3806805" y="0"/>
                </a:lnTo>
                <a:lnTo>
                  <a:pt x="3806805" y="2238977"/>
                </a:lnTo>
                <a:lnTo>
                  <a:pt x="0" y="2238977"/>
                </a:lnTo>
                <a:lnTo>
                  <a:pt x="0" y="0"/>
                </a:lnTo>
                <a:close/>
              </a:path>
            </a:pathLst>
          </a:custGeom>
          <a:blipFill>
            <a:blip r:embed="rId6">
              <a:extLst>
                <a:ext uri="{96DAC541-7B7A-43D3-8B79-37D633B846F1}">
                  <asvg:svgBlip xmlns:asvg="http://schemas.microsoft.com/office/drawing/2016/SVG/main" r:embed="rId7"/>
                </a:ext>
              </a:extLst>
            </a:blip>
            <a:stretch>
              <a:fillRect l="-110980" t="-14763" r="-54125" b="-14825"/>
            </a:stretch>
          </a:blipFill>
        </p:spPr>
      </p:sp>
      <p:sp>
        <p:nvSpPr>
          <p:cNvPr id="8" name="Freeform 8"/>
          <p:cNvSpPr/>
          <p:nvPr/>
        </p:nvSpPr>
        <p:spPr>
          <a:xfrm>
            <a:off x="4581565" y="1572234"/>
            <a:ext cx="3580843" cy="6082112"/>
          </a:xfrm>
          <a:custGeom>
            <a:avLst/>
            <a:gdLst/>
            <a:ahLst/>
            <a:cxnLst/>
            <a:rect l="l" t="t" r="r" b="b"/>
            <a:pathLst>
              <a:path w="3580843" h="6082112">
                <a:moveTo>
                  <a:pt x="0" y="0"/>
                </a:moveTo>
                <a:lnTo>
                  <a:pt x="3580844" y="0"/>
                </a:lnTo>
                <a:lnTo>
                  <a:pt x="3580844" y="6082112"/>
                </a:lnTo>
                <a:lnTo>
                  <a:pt x="0" y="6082112"/>
                </a:lnTo>
                <a:lnTo>
                  <a:pt x="0" y="0"/>
                </a:lnTo>
                <a:close/>
              </a:path>
            </a:pathLst>
          </a:custGeom>
          <a:blipFill>
            <a:blip r:embed="rId8"/>
            <a:stretch>
              <a:fillRect/>
            </a:stretch>
          </a:blipFill>
        </p:spPr>
      </p:sp>
      <p:sp>
        <p:nvSpPr>
          <p:cNvPr id="9" name="Freeform 9"/>
          <p:cNvSpPr/>
          <p:nvPr/>
        </p:nvSpPr>
        <p:spPr>
          <a:xfrm>
            <a:off x="10125910" y="1714906"/>
            <a:ext cx="3580207" cy="6082112"/>
          </a:xfrm>
          <a:custGeom>
            <a:avLst/>
            <a:gdLst/>
            <a:ahLst/>
            <a:cxnLst/>
            <a:rect l="l" t="t" r="r" b="b"/>
            <a:pathLst>
              <a:path w="3580207" h="6082112">
                <a:moveTo>
                  <a:pt x="0" y="0"/>
                </a:moveTo>
                <a:lnTo>
                  <a:pt x="3580207" y="0"/>
                </a:lnTo>
                <a:lnTo>
                  <a:pt x="3580207" y="6082111"/>
                </a:lnTo>
                <a:lnTo>
                  <a:pt x="0" y="6082111"/>
                </a:lnTo>
                <a:lnTo>
                  <a:pt x="0" y="0"/>
                </a:lnTo>
                <a:close/>
              </a:path>
            </a:pathLst>
          </a:custGeom>
          <a:blipFill>
            <a:blip r:embed="rId9"/>
            <a:stretch>
              <a:fillRect/>
            </a:stretch>
          </a:blipFill>
        </p:spPr>
      </p:sp>
      <p:sp>
        <p:nvSpPr>
          <p:cNvPr id="10" name="TextBox 10"/>
          <p:cNvSpPr txBox="1"/>
          <p:nvPr/>
        </p:nvSpPr>
        <p:spPr>
          <a:xfrm>
            <a:off x="823479" y="8055425"/>
            <a:ext cx="16641043" cy="2094350"/>
          </a:xfrm>
          <a:prstGeom prst="rect">
            <a:avLst/>
          </a:prstGeom>
        </p:spPr>
        <p:txBody>
          <a:bodyPr lIns="0" tIns="0" rIns="0" bIns="0" rtlCol="0" anchor="t">
            <a:spAutoFit/>
          </a:bodyPr>
          <a:lstStyle/>
          <a:p>
            <a:pPr algn="ctr">
              <a:lnSpc>
                <a:spcPts val="8463"/>
              </a:lnSpc>
            </a:pPr>
            <a:r>
              <a:rPr lang="en-US" sz="6045" b="1">
                <a:solidFill>
                  <a:srgbClr val="B9ECFF"/>
                </a:solidFill>
                <a:latin typeface="Montserrat Bold"/>
                <a:ea typeface="Montserrat Bold"/>
                <a:cs typeface="Montserrat Bold"/>
                <a:sym typeface="Montserrat Bold"/>
              </a:rPr>
              <a:t>An Education Institution Graphic Design Project</a:t>
            </a:r>
          </a:p>
        </p:txBody>
      </p:sp>
      <p:sp>
        <p:nvSpPr>
          <p:cNvPr id="11" name="TextBox 11"/>
          <p:cNvSpPr txBox="1"/>
          <p:nvPr/>
        </p:nvSpPr>
        <p:spPr>
          <a:xfrm>
            <a:off x="4724400" y="355655"/>
            <a:ext cx="9460409" cy="820417"/>
          </a:xfrm>
          <a:prstGeom prst="rect">
            <a:avLst/>
          </a:prstGeom>
        </p:spPr>
        <p:txBody>
          <a:bodyPr wrap="square" lIns="0" tIns="0" rIns="0" bIns="0" rtlCol="0" anchor="t">
            <a:spAutoFit/>
          </a:bodyPr>
          <a:lstStyle/>
          <a:p>
            <a:pPr algn="ctr">
              <a:lnSpc>
                <a:spcPts val="6928"/>
              </a:lnSpc>
            </a:pPr>
            <a:r>
              <a:rPr lang="en-US" sz="4948" b="1" dirty="0">
                <a:solidFill>
                  <a:srgbClr val="000000"/>
                </a:solidFill>
                <a:latin typeface="Montserrat Bold"/>
                <a:ea typeface="Montserrat Bold"/>
                <a:cs typeface="Montserrat Bold"/>
                <a:sym typeface="Montserrat Bold"/>
              </a:rPr>
              <a:t>STAFF ID CARD DESIGN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grpSp>
        <p:nvGrpSpPr>
          <p:cNvPr id="6" name="Group 6"/>
          <p:cNvGrpSpPr/>
          <p:nvPr/>
        </p:nvGrpSpPr>
        <p:grpSpPr>
          <a:xfrm>
            <a:off x="11504698" y="0"/>
            <a:ext cx="6783302" cy="517903"/>
            <a:chOff x="0" y="0"/>
            <a:chExt cx="2474567" cy="188932"/>
          </a:xfrm>
        </p:grpSpPr>
        <p:sp>
          <p:nvSpPr>
            <p:cNvPr id="7" name="Freeform 7"/>
            <p:cNvSpPr/>
            <p:nvPr/>
          </p:nvSpPr>
          <p:spPr>
            <a:xfrm>
              <a:off x="0" y="0"/>
              <a:ext cx="2474567" cy="188932"/>
            </a:xfrm>
            <a:custGeom>
              <a:avLst/>
              <a:gdLst/>
              <a:ahLst/>
              <a:cxnLst/>
              <a:rect l="l" t="t" r="r" b="b"/>
              <a:pathLst>
                <a:path w="2474567" h="188932">
                  <a:moveTo>
                    <a:pt x="0" y="0"/>
                  </a:moveTo>
                  <a:lnTo>
                    <a:pt x="2474567" y="0"/>
                  </a:lnTo>
                  <a:lnTo>
                    <a:pt x="2474567" y="188932"/>
                  </a:lnTo>
                  <a:lnTo>
                    <a:pt x="0" y="188932"/>
                  </a:lnTo>
                  <a:close/>
                </a:path>
              </a:pathLst>
            </a:custGeom>
            <a:solidFill>
              <a:srgbClr val="C9CACC"/>
            </a:solidFill>
          </p:spPr>
        </p:sp>
      </p:grpSp>
      <p:grpSp>
        <p:nvGrpSpPr>
          <p:cNvPr id="8" name="Group 8"/>
          <p:cNvGrpSpPr/>
          <p:nvPr/>
        </p:nvGrpSpPr>
        <p:grpSpPr>
          <a:xfrm>
            <a:off x="16768020" y="0"/>
            <a:ext cx="1103938" cy="1508599"/>
            <a:chOff x="0" y="0"/>
            <a:chExt cx="1465070" cy="2002108"/>
          </a:xfrm>
        </p:grpSpPr>
        <p:sp>
          <p:nvSpPr>
            <p:cNvPr id="9" name="Freeform 9"/>
            <p:cNvSpPr/>
            <p:nvPr/>
          </p:nvSpPr>
          <p:spPr>
            <a:xfrm>
              <a:off x="0" y="0"/>
              <a:ext cx="1465070" cy="2002108"/>
            </a:xfrm>
            <a:custGeom>
              <a:avLst/>
              <a:gdLst/>
              <a:ahLst/>
              <a:cxnLst/>
              <a:rect l="l" t="t" r="r" b="b"/>
              <a:pathLst>
                <a:path w="1465070" h="2002108">
                  <a:moveTo>
                    <a:pt x="0" y="0"/>
                  </a:moveTo>
                  <a:lnTo>
                    <a:pt x="1465070" y="0"/>
                  </a:lnTo>
                  <a:lnTo>
                    <a:pt x="1465070" y="2002108"/>
                  </a:lnTo>
                  <a:lnTo>
                    <a:pt x="0" y="2002108"/>
                  </a:lnTo>
                  <a:close/>
                </a:path>
              </a:pathLst>
            </a:custGeom>
            <a:solidFill>
              <a:srgbClr val="1866CD"/>
            </a:solidFill>
          </p:spPr>
        </p:sp>
      </p:grpSp>
      <p:sp>
        <p:nvSpPr>
          <p:cNvPr id="10" name="Freeform 10"/>
          <p:cNvSpPr/>
          <p:nvPr/>
        </p:nvSpPr>
        <p:spPr>
          <a:xfrm>
            <a:off x="11038772" y="2413256"/>
            <a:ext cx="4909634" cy="6315870"/>
          </a:xfrm>
          <a:custGeom>
            <a:avLst/>
            <a:gdLst/>
            <a:ahLst/>
            <a:cxnLst/>
            <a:rect l="l" t="t" r="r" b="b"/>
            <a:pathLst>
              <a:path w="4909634" h="6315870">
                <a:moveTo>
                  <a:pt x="0" y="0"/>
                </a:moveTo>
                <a:lnTo>
                  <a:pt x="4909634" y="0"/>
                </a:lnTo>
                <a:lnTo>
                  <a:pt x="4909634" y="6315870"/>
                </a:lnTo>
                <a:lnTo>
                  <a:pt x="0" y="6315870"/>
                </a:lnTo>
                <a:lnTo>
                  <a:pt x="0" y="0"/>
                </a:lnTo>
                <a:close/>
              </a:path>
            </a:pathLst>
          </a:custGeom>
          <a:blipFill>
            <a:blip r:embed="rId2"/>
            <a:stretch>
              <a:fillRect/>
            </a:stretch>
          </a:blipFill>
        </p:spPr>
      </p:sp>
      <p:sp>
        <p:nvSpPr>
          <p:cNvPr id="11" name="TextBox 11"/>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12" name="TextBox 12"/>
          <p:cNvSpPr txBox="1"/>
          <p:nvPr/>
        </p:nvSpPr>
        <p:spPr>
          <a:xfrm>
            <a:off x="3972812" y="2092366"/>
            <a:ext cx="3814055" cy="1455420"/>
          </a:xfrm>
          <a:prstGeom prst="rect">
            <a:avLst/>
          </a:prstGeom>
        </p:spPr>
        <p:txBody>
          <a:bodyPr lIns="0" tIns="0" rIns="0" bIns="0" rtlCol="0" anchor="t">
            <a:spAutoFit/>
          </a:bodyPr>
          <a:lstStyle/>
          <a:p>
            <a:pPr algn="l">
              <a:lnSpc>
                <a:spcPts val="5880"/>
              </a:lnSpc>
            </a:pPr>
            <a:r>
              <a:rPr lang="en-US" sz="4200" spc="512">
                <a:solidFill>
                  <a:srgbClr val="1866CD"/>
                </a:solidFill>
                <a:latin typeface="Montserrat"/>
                <a:ea typeface="Montserrat"/>
                <a:cs typeface="Montserrat"/>
                <a:sym typeface="Montserrat"/>
              </a:rPr>
              <a:t>CALENDER         </a:t>
            </a:r>
          </a:p>
          <a:p>
            <a:pPr algn="l">
              <a:lnSpc>
                <a:spcPts val="5880"/>
              </a:lnSpc>
            </a:pPr>
            <a:r>
              <a:rPr lang="en-US" sz="4200" spc="512">
                <a:solidFill>
                  <a:srgbClr val="1866CD"/>
                </a:solidFill>
                <a:latin typeface="Montserrat"/>
                <a:ea typeface="Montserrat"/>
                <a:cs typeface="Montserrat"/>
                <a:sym typeface="Montserrat"/>
              </a:rPr>
              <a:t>  DESIGN</a:t>
            </a:r>
          </a:p>
        </p:txBody>
      </p:sp>
      <p:sp>
        <p:nvSpPr>
          <p:cNvPr id="13" name="TextBox 13"/>
          <p:cNvSpPr txBox="1"/>
          <p:nvPr/>
        </p:nvSpPr>
        <p:spPr>
          <a:xfrm>
            <a:off x="1837853" y="3932867"/>
            <a:ext cx="8083973" cy="4656377"/>
          </a:xfrm>
          <a:prstGeom prst="rect">
            <a:avLst/>
          </a:prstGeom>
        </p:spPr>
        <p:txBody>
          <a:bodyPr lIns="0" tIns="0" rIns="0" bIns="0" rtlCol="0" anchor="t">
            <a:spAutoFit/>
          </a:bodyPr>
          <a:lstStyle/>
          <a:p>
            <a:pPr algn="just">
              <a:lnSpc>
                <a:spcPts val="3749"/>
              </a:lnSpc>
              <a:spcBef>
                <a:spcPct val="0"/>
              </a:spcBef>
            </a:pPr>
            <a:r>
              <a:rPr lang="en-US" sz="2678">
                <a:solidFill>
                  <a:srgbClr val="1866CD"/>
                </a:solidFill>
                <a:latin typeface="Montserrat"/>
                <a:ea typeface="Montserrat"/>
                <a:cs typeface="Montserrat"/>
                <a:sym typeface="Montserrat"/>
              </a:rPr>
              <a:t>                     Reinforce the university’s image through logos, colors, and official themes. Provide students, faculty, and staff with key academic dates, deadlines, and events. Promote participation in university events, workshops, and extracurricular activities. Help students and faculty manage their schedules efficiently. Feature university milestones, quotes, or notable alumni to inspire the community.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grpSp>
        <p:nvGrpSpPr>
          <p:cNvPr id="6" name="Group 6"/>
          <p:cNvGrpSpPr/>
          <p:nvPr/>
        </p:nvGrpSpPr>
        <p:grpSpPr>
          <a:xfrm>
            <a:off x="16768020" y="0"/>
            <a:ext cx="1103938" cy="1508599"/>
            <a:chOff x="0" y="0"/>
            <a:chExt cx="1465070" cy="2002108"/>
          </a:xfrm>
        </p:grpSpPr>
        <p:sp>
          <p:nvSpPr>
            <p:cNvPr id="7" name="Freeform 7"/>
            <p:cNvSpPr/>
            <p:nvPr/>
          </p:nvSpPr>
          <p:spPr>
            <a:xfrm>
              <a:off x="0" y="0"/>
              <a:ext cx="1465070" cy="2002108"/>
            </a:xfrm>
            <a:custGeom>
              <a:avLst/>
              <a:gdLst/>
              <a:ahLst/>
              <a:cxnLst/>
              <a:rect l="l" t="t" r="r" b="b"/>
              <a:pathLst>
                <a:path w="1465070" h="2002108">
                  <a:moveTo>
                    <a:pt x="0" y="0"/>
                  </a:moveTo>
                  <a:lnTo>
                    <a:pt x="1465070" y="0"/>
                  </a:lnTo>
                  <a:lnTo>
                    <a:pt x="1465070" y="2002108"/>
                  </a:lnTo>
                  <a:lnTo>
                    <a:pt x="0" y="2002108"/>
                  </a:lnTo>
                  <a:close/>
                </a:path>
              </a:pathLst>
            </a:custGeom>
            <a:solidFill>
              <a:srgbClr val="1866CD"/>
            </a:solidFill>
          </p:spPr>
        </p:sp>
      </p:grpSp>
      <p:sp>
        <p:nvSpPr>
          <p:cNvPr id="8" name="Freeform 8"/>
          <p:cNvSpPr/>
          <p:nvPr/>
        </p:nvSpPr>
        <p:spPr>
          <a:xfrm>
            <a:off x="1746051" y="4041221"/>
            <a:ext cx="7397949" cy="4430104"/>
          </a:xfrm>
          <a:custGeom>
            <a:avLst/>
            <a:gdLst/>
            <a:ahLst/>
            <a:cxnLst/>
            <a:rect l="l" t="t" r="r" b="b"/>
            <a:pathLst>
              <a:path w="7397949" h="4430104">
                <a:moveTo>
                  <a:pt x="0" y="0"/>
                </a:moveTo>
                <a:lnTo>
                  <a:pt x="7397949" y="0"/>
                </a:lnTo>
                <a:lnTo>
                  <a:pt x="7397949" y="4430105"/>
                </a:lnTo>
                <a:lnTo>
                  <a:pt x="0" y="4430105"/>
                </a:lnTo>
                <a:lnTo>
                  <a:pt x="0" y="0"/>
                </a:lnTo>
                <a:close/>
              </a:path>
            </a:pathLst>
          </a:custGeom>
          <a:blipFill>
            <a:blip r:embed="rId2"/>
            <a:stretch>
              <a:fillRect/>
            </a:stretch>
          </a:blipFill>
        </p:spPr>
      </p:sp>
      <p:sp>
        <p:nvSpPr>
          <p:cNvPr id="9" name="Freeform 9"/>
          <p:cNvSpPr/>
          <p:nvPr/>
        </p:nvSpPr>
        <p:spPr>
          <a:xfrm>
            <a:off x="10546334" y="4041221"/>
            <a:ext cx="6221686" cy="4491559"/>
          </a:xfrm>
          <a:custGeom>
            <a:avLst/>
            <a:gdLst/>
            <a:ahLst/>
            <a:cxnLst/>
            <a:rect l="l" t="t" r="r" b="b"/>
            <a:pathLst>
              <a:path w="6221686" h="4491559">
                <a:moveTo>
                  <a:pt x="0" y="0"/>
                </a:moveTo>
                <a:lnTo>
                  <a:pt x="6221686" y="0"/>
                </a:lnTo>
                <a:lnTo>
                  <a:pt x="6221686" y="4491559"/>
                </a:lnTo>
                <a:lnTo>
                  <a:pt x="0" y="4491559"/>
                </a:lnTo>
                <a:lnTo>
                  <a:pt x="0" y="0"/>
                </a:lnTo>
                <a:close/>
              </a:path>
            </a:pathLst>
          </a:custGeom>
          <a:blipFill>
            <a:blip r:embed="rId3"/>
            <a:stretch>
              <a:fillRect t="-5043" b="-5043"/>
            </a:stretch>
          </a:blipFill>
        </p:spPr>
      </p:sp>
      <p:sp>
        <p:nvSpPr>
          <p:cNvPr id="10" name="TextBox 10"/>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11" name="TextBox 11"/>
          <p:cNvSpPr txBox="1"/>
          <p:nvPr/>
        </p:nvSpPr>
        <p:spPr>
          <a:xfrm>
            <a:off x="3477591" y="2101891"/>
            <a:ext cx="5666409" cy="1196499"/>
          </a:xfrm>
          <a:prstGeom prst="rect">
            <a:avLst/>
          </a:prstGeom>
        </p:spPr>
        <p:txBody>
          <a:bodyPr lIns="0" tIns="0" rIns="0" bIns="0" rtlCol="0" anchor="t">
            <a:spAutoFit/>
          </a:bodyPr>
          <a:lstStyle/>
          <a:p>
            <a:pPr algn="l">
              <a:lnSpc>
                <a:spcPts val="4816"/>
              </a:lnSpc>
            </a:pPr>
            <a:r>
              <a:rPr lang="en-US" sz="3440" spc="419">
                <a:solidFill>
                  <a:srgbClr val="1866CD"/>
                </a:solidFill>
                <a:latin typeface="Montserrat"/>
                <a:ea typeface="Montserrat"/>
                <a:cs typeface="Montserrat"/>
                <a:sym typeface="Montserrat"/>
              </a:rPr>
              <a:t>3D MODEL COLLEGE     </a:t>
            </a:r>
          </a:p>
          <a:p>
            <a:pPr algn="l">
              <a:lnSpc>
                <a:spcPts val="4816"/>
              </a:lnSpc>
            </a:pPr>
            <a:r>
              <a:rPr lang="en-US" sz="3440" spc="419">
                <a:solidFill>
                  <a:srgbClr val="1866CD"/>
                </a:solidFill>
                <a:latin typeface="Montserrat"/>
                <a:ea typeface="Montserrat"/>
                <a:cs typeface="Montserrat"/>
                <a:sym typeface="Montserrat"/>
              </a:rPr>
              <a:t>       ENTERANCE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grpSp>
        <p:nvGrpSpPr>
          <p:cNvPr id="6" name="Group 6"/>
          <p:cNvGrpSpPr/>
          <p:nvPr/>
        </p:nvGrpSpPr>
        <p:grpSpPr>
          <a:xfrm>
            <a:off x="16768020" y="0"/>
            <a:ext cx="1103938" cy="1508599"/>
            <a:chOff x="0" y="0"/>
            <a:chExt cx="1465070" cy="2002108"/>
          </a:xfrm>
        </p:grpSpPr>
        <p:sp>
          <p:nvSpPr>
            <p:cNvPr id="7" name="Freeform 7"/>
            <p:cNvSpPr/>
            <p:nvPr/>
          </p:nvSpPr>
          <p:spPr>
            <a:xfrm>
              <a:off x="0" y="0"/>
              <a:ext cx="1465070" cy="2002108"/>
            </a:xfrm>
            <a:custGeom>
              <a:avLst/>
              <a:gdLst/>
              <a:ahLst/>
              <a:cxnLst/>
              <a:rect l="l" t="t" r="r" b="b"/>
              <a:pathLst>
                <a:path w="1465070" h="2002108">
                  <a:moveTo>
                    <a:pt x="0" y="0"/>
                  </a:moveTo>
                  <a:lnTo>
                    <a:pt x="1465070" y="0"/>
                  </a:lnTo>
                  <a:lnTo>
                    <a:pt x="1465070" y="2002108"/>
                  </a:lnTo>
                  <a:lnTo>
                    <a:pt x="0" y="2002108"/>
                  </a:lnTo>
                  <a:close/>
                </a:path>
              </a:pathLst>
            </a:custGeom>
            <a:solidFill>
              <a:srgbClr val="1866CD"/>
            </a:solidFill>
          </p:spPr>
        </p:sp>
      </p:grpSp>
      <p:sp>
        <p:nvSpPr>
          <p:cNvPr id="8" name="Freeform 8"/>
          <p:cNvSpPr/>
          <p:nvPr/>
        </p:nvSpPr>
        <p:spPr>
          <a:xfrm>
            <a:off x="9916631" y="6239229"/>
            <a:ext cx="7773379" cy="3404964"/>
          </a:xfrm>
          <a:custGeom>
            <a:avLst/>
            <a:gdLst/>
            <a:ahLst/>
            <a:cxnLst/>
            <a:rect l="l" t="t" r="r" b="b"/>
            <a:pathLst>
              <a:path w="7773379" h="3404964">
                <a:moveTo>
                  <a:pt x="0" y="0"/>
                </a:moveTo>
                <a:lnTo>
                  <a:pt x="7773379" y="0"/>
                </a:lnTo>
                <a:lnTo>
                  <a:pt x="7773379" y="3404964"/>
                </a:lnTo>
                <a:lnTo>
                  <a:pt x="0" y="3404964"/>
                </a:lnTo>
                <a:lnTo>
                  <a:pt x="0" y="0"/>
                </a:lnTo>
                <a:close/>
              </a:path>
            </a:pathLst>
          </a:custGeom>
          <a:blipFill>
            <a:blip r:embed="rId2"/>
            <a:stretch>
              <a:fillRect l="-2426" r="-2426"/>
            </a:stretch>
          </a:blipFill>
        </p:spPr>
      </p:sp>
      <p:sp>
        <p:nvSpPr>
          <p:cNvPr id="9" name="Freeform 9"/>
          <p:cNvSpPr/>
          <p:nvPr/>
        </p:nvSpPr>
        <p:spPr>
          <a:xfrm>
            <a:off x="1505381" y="3495097"/>
            <a:ext cx="8134173" cy="3472950"/>
          </a:xfrm>
          <a:custGeom>
            <a:avLst/>
            <a:gdLst/>
            <a:ahLst/>
            <a:cxnLst/>
            <a:rect l="l" t="t" r="r" b="b"/>
            <a:pathLst>
              <a:path w="8134173" h="3472950">
                <a:moveTo>
                  <a:pt x="0" y="0"/>
                </a:moveTo>
                <a:lnTo>
                  <a:pt x="8134173" y="0"/>
                </a:lnTo>
                <a:lnTo>
                  <a:pt x="8134173" y="3472949"/>
                </a:lnTo>
                <a:lnTo>
                  <a:pt x="0" y="3472949"/>
                </a:lnTo>
                <a:lnTo>
                  <a:pt x="0" y="0"/>
                </a:lnTo>
                <a:close/>
              </a:path>
            </a:pathLst>
          </a:custGeom>
          <a:blipFill>
            <a:blip r:embed="rId3"/>
            <a:stretch>
              <a:fillRect l="-341" r="-341"/>
            </a:stretch>
          </a:blipFill>
        </p:spPr>
      </p:sp>
      <p:sp>
        <p:nvSpPr>
          <p:cNvPr id="10" name="TextBox 10"/>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11" name="TextBox 11"/>
          <p:cNvSpPr txBox="1"/>
          <p:nvPr/>
        </p:nvSpPr>
        <p:spPr>
          <a:xfrm>
            <a:off x="4666280" y="2103345"/>
            <a:ext cx="5666409" cy="1196499"/>
          </a:xfrm>
          <a:prstGeom prst="rect">
            <a:avLst/>
          </a:prstGeom>
        </p:spPr>
        <p:txBody>
          <a:bodyPr lIns="0" tIns="0" rIns="0" bIns="0" rtlCol="0" anchor="t">
            <a:spAutoFit/>
          </a:bodyPr>
          <a:lstStyle/>
          <a:p>
            <a:pPr algn="l">
              <a:lnSpc>
                <a:spcPts val="4816"/>
              </a:lnSpc>
            </a:pPr>
            <a:r>
              <a:rPr lang="en-US" sz="3440" spc="419">
                <a:solidFill>
                  <a:srgbClr val="1866CD"/>
                </a:solidFill>
                <a:latin typeface="Montserrat"/>
                <a:ea typeface="Montserrat"/>
                <a:cs typeface="Montserrat"/>
                <a:sym typeface="Montserrat"/>
              </a:rPr>
              <a:t>3D MODEL COLLEGE                                                              </a:t>
            </a:r>
          </a:p>
          <a:p>
            <a:pPr algn="l">
              <a:lnSpc>
                <a:spcPts val="4816"/>
              </a:lnSpc>
            </a:pPr>
            <a:r>
              <a:rPr lang="en-US" sz="3440" spc="419">
                <a:solidFill>
                  <a:srgbClr val="1866CD"/>
                </a:solidFill>
                <a:latin typeface="Montserrat"/>
                <a:ea typeface="Montserrat"/>
                <a:cs typeface="Montserrat"/>
                <a:sym typeface="Montserrat"/>
              </a:rPr>
              <a:t>             BUS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sp>
        <p:nvSpPr>
          <p:cNvPr id="6" name="Freeform 6"/>
          <p:cNvSpPr/>
          <p:nvPr/>
        </p:nvSpPr>
        <p:spPr>
          <a:xfrm>
            <a:off x="10118620" y="1884035"/>
            <a:ext cx="5856666" cy="7784409"/>
          </a:xfrm>
          <a:custGeom>
            <a:avLst/>
            <a:gdLst/>
            <a:ahLst/>
            <a:cxnLst/>
            <a:rect l="l" t="t" r="r" b="b"/>
            <a:pathLst>
              <a:path w="5856666" h="7784409">
                <a:moveTo>
                  <a:pt x="0" y="0"/>
                </a:moveTo>
                <a:lnTo>
                  <a:pt x="5856666" y="0"/>
                </a:lnTo>
                <a:lnTo>
                  <a:pt x="5856666" y="7784409"/>
                </a:lnTo>
                <a:lnTo>
                  <a:pt x="0" y="7784409"/>
                </a:lnTo>
                <a:lnTo>
                  <a:pt x="0" y="0"/>
                </a:lnTo>
                <a:close/>
              </a:path>
            </a:pathLst>
          </a:custGeom>
          <a:blipFill>
            <a:blip r:embed="rId2"/>
            <a:stretch>
              <a:fillRect/>
            </a:stretch>
          </a:blipFill>
        </p:spPr>
      </p:sp>
      <p:sp>
        <p:nvSpPr>
          <p:cNvPr id="7" name="TextBox 7"/>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8" name="TextBox 8"/>
          <p:cNvSpPr txBox="1"/>
          <p:nvPr/>
        </p:nvSpPr>
        <p:spPr>
          <a:xfrm>
            <a:off x="3132790" y="3572232"/>
            <a:ext cx="6213576" cy="4293715"/>
          </a:xfrm>
          <a:prstGeom prst="rect">
            <a:avLst/>
          </a:prstGeom>
        </p:spPr>
        <p:txBody>
          <a:bodyPr lIns="0" tIns="0" rIns="0" bIns="0" rtlCol="0" anchor="t">
            <a:spAutoFit/>
          </a:bodyPr>
          <a:lstStyle/>
          <a:p>
            <a:pPr algn="l">
              <a:lnSpc>
                <a:spcPts val="8577"/>
              </a:lnSpc>
            </a:pPr>
            <a:r>
              <a:rPr lang="en-US" sz="6126" spc="747">
                <a:solidFill>
                  <a:srgbClr val="1866CD"/>
                </a:solidFill>
                <a:latin typeface="Montserrat"/>
                <a:ea typeface="Montserrat"/>
                <a:cs typeface="Montserrat"/>
                <a:sym typeface="Montserrat"/>
              </a:rPr>
              <a:t> UNIVERSITY</a:t>
            </a:r>
          </a:p>
          <a:p>
            <a:pPr algn="l">
              <a:lnSpc>
                <a:spcPts val="8577"/>
              </a:lnSpc>
            </a:pPr>
            <a:r>
              <a:rPr lang="en-US" sz="6126" spc="747">
                <a:solidFill>
                  <a:srgbClr val="1866CD"/>
                </a:solidFill>
                <a:latin typeface="Montserrat"/>
                <a:ea typeface="Montserrat"/>
                <a:cs typeface="Montserrat"/>
                <a:sym typeface="Montserrat"/>
              </a:rPr>
              <a:t>    VISION</a:t>
            </a:r>
          </a:p>
          <a:p>
            <a:pPr algn="l">
              <a:lnSpc>
                <a:spcPts val="8577"/>
              </a:lnSpc>
            </a:pPr>
            <a:r>
              <a:rPr lang="en-US" sz="6126" spc="747">
                <a:solidFill>
                  <a:srgbClr val="1866CD"/>
                </a:solidFill>
                <a:latin typeface="Montserrat"/>
                <a:ea typeface="Montserrat"/>
                <a:cs typeface="Montserrat"/>
                <a:sym typeface="Montserrat"/>
              </a:rPr>
              <a:t>     AND </a:t>
            </a:r>
          </a:p>
          <a:p>
            <a:pPr algn="l">
              <a:lnSpc>
                <a:spcPts val="8577"/>
              </a:lnSpc>
            </a:pPr>
            <a:r>
              <a:rPr lang="en-US" sz="6126" spc="747">
                <a:solidFill>
                  <a:srgbClr val="1866CD"/>
                </a:solidFill>
                <a:latin typeface="Montserrat"/>
                <a:ea typeface="Montserrat"/>
                <a:cs typeface="Montserrat"/>
                <a:sym typeface="Montserrat"/>
              </a:rPr>
              <a:t>  MISSION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sp>
        <p:nvSpPr>
          <p:cNvPr id="6" name="Freeform 6"/>
          <p:cNvSpPr/>
          <p:nvPr/>
        </p:nvSpPr>
        <p:spPr>
          <a:xfrm>
            <a:off x="11256085" y="1812541"/>
            <a:ext cx="5230046" cy="7607339"/>
          </a:xfrm>
          <a:custGeom>
            <a:avLst/>
            <a:gdLst/>
            <a:ahLst/>
            <a:cxnLst/>
            <a:rect l="l" t="t" r="r" b="b"/>
            <a:pathLst>
              <a:path w="5230046" h="7607339">
                <a:moveTo>
                  <a:pt x="0" y="0"/>
                </a:moveTo>
                <a:lnTo>
                  <a:pt x="5230046" y="0"/>
                </a:lnTo>
                <a:lnTo>
                  <a:pt x="5230046" y="7607339"/>
                </a:lnTo>
                <a:lnTo>
                  <a:pt x="0" y="7607339"/>
                </a:lnTo>
                <a:lnTo>
                  <a:pt x="0" y="0"/>
                </a:lnTo>
                <a:close/>
              </a:path>
            </a:pathLst>
          </a:custGeom>
          <a:blipFill>
            <a:blip r:embed="rId2"/>
            <a:stretch>
              <a:fillRect/>
            </a:stretch>
          </a:blipFill>
        </p:spPr>
      </p:sp>
      <p:sp>
        <p:nvSpPr>
          <p:cNvPr id="7" name="TextBox 7"/>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8" name="TextBox 8"/>
          <p:cNvSpPr txBox="1"/>
          <p:nvPr/>
        </p:nvSpPr>
        <p:spPr>
          <a:xfrm>
            <a:off x="3764986" y="2265831"/>
            <a:ext cx="7872393" cy="587892"/>
          </a:xfrm>
          <a:prstGeom prst="rect">
            <a:avLst/>
          </a:prstGeom>
        </p:spPr>
        <p:txBody>
          <a:bodyPr lIns="0" tIns="0" rIns="0" bIns="0" rtlCol="0" anchor="t">
            <a:spAutoFit/>
          </a:bodyPr>
          <a:lstStyle/>
          <a:p>
            <a:pPr algn="l">
              <a:lnSpc>
                <a:spcPts val="4816"/>
              </a:lnSpc>
            </a:pPr>
            <a:r>
              <a:rPr lang="en-US" sz="3440" spc="419">
                <a:solidFill>
                  <a:srgbClr val="1866CD"/>
                </a:solidFill>
                <a:latin typeface="Montserrat"/>
                <a:ea typeface="Montserrat"/>
                <a:cs typeface="Montserrat"/>
                <a:sym typeface="Montserrat"/>
              </a:rPr>
              <a:t>OUR COLLEGE PAMPHLET</a:t>
            </a:r>
          </a:p>
        </p:txBody>
      </p:sp>
      <p:sp>
        <p:nvSpPr>
          <p:cNvPr id="9" name="TextBox 9"/>
          <p:cNvSpPr txBox="1"/>
          <p:nvPr/>
        </p:nvSpPr>
        <p:spPr>
          <a:xfrm>
            <a:off x="1786576" y="3323054"/>
            <a:ext cx="8231005" cy="6250260"/>
          </a:xfrm>
          <a:prstGeom prst="rect">
            <a:avLst/>
          </a:prstGeom>
        </p:spPr>
        <p:txBody>
          <a:bodyPr lIns="0" tIns="0" rIns="0" bIns="0" rtlCol="0" anchor="t">
            <a:spAutoFit/>
          </a:bodyPr>
          <a:lstStyle/>
          <a:p>
            <a:pPr algn="just">
              <a:lnSpc>
                <a:spcPts val="3572"/>
              </a:lnSpc>
              <a:spcBef>
                <a:spcPct val="0"/>
              </a:spcBef>
            </a:pPr>
            <a:r>
              <a:rPr lang="en-US" sz="2551">
                <a:solidFill>
                  <a:srgbClr val="1866CD"/>
                </a:solidFill>
                <a:latin typeface="Montserrat"/>
                <a:ea typeface="Montserrat"/>
                <a:cs typeface="Montserrat"/>
                <a:sym typeface="Montserrat"/>
              </a:rPr>
              <a:t>        A university pamphlet is a visually appealing and informative document used to showcase academic programs, campus facilities, admission details, and student life. It should be well-structured, featuring an eye-catching layout with high-quality images, clear typography, and concise content. The design should reflect the university’s identity through appropriate colors and branding elements. A balanced mix of text and visuals ensures engagement, while a professional yet creative approach makes the pamphlet more appealing. The content should be easy to read, highlighting key information at a glance.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sp>
        <p:nvSpPr>
          <p:cNvPr id="6" name="Freeform 6"/>
          <p:cNvSpPr/>
          <p:nvPr/>
        </p:nvSpPr>
        <p:spPr>
          <a:xfrm>
            <a:off x="10554814" y="2274870"/>
            <a:ext cx="5070451" cy="7375201"/>
          </a:xfrm>
          <a:custGeom>
            <a:avLst/>
            <a:gdLst/>
            <a:ahLst/>
            <a:cxnLst/>
            <a:rect l="l" t="t" r="r" b="b"/>
            <a:pathLst>
              <a:path w="5070451" h="7375201">
                <a:moveTo>
                  <a:pt x="0" y="0"/>
                </a:moveTo>
                <a:lnTo>
                  <a:pt x="5070451" y="0"/>
                </a:lnTo>
                <a:lnTo>
                  <a:pt x="5070451" y="7375201"/>
                </a:lnTo>
                <a:lnTo>
                  <a:pt x="0" y="7375201"/>
                </a:lnTo>
                <a:lnTo>
                  <a:pt x="0" y="0"/>
                </a:lnTo>
                <a:close/>
              </a:path>
            </a:pathLst>
          </a:custGeom>
          <a:blipFill>
            <a:blip r:embed="rId2"/>
            <a:stretch>
              <a:fillRect/>
            </a:stretch>
          </a:blipFill>
        </p:spPr>
      </p:sp>
      <p:sp>
        <p:nvSpPr>
          <p:cNvPr id="7" name="TextBox 7"/>
          <p:cNvSpPr txBox="1"/>
          <p:nvPr/>
        </p:nvSpPr>
        <p:spPr>
          <a:xfrm>
            <a:off x="1505381" y="687624"/>
            <a:ext cx="11988208" cy="1287143"/>
          </a:xfrm>
          <a:prstGeom prst="rect">
            <a:avLst/>
          </a:prstGeom>
        </p:spPr>
        <p:txBody>
          <a:bodyPr lIns="0" tIns="0" rIns="0" bIns="0" rtlCol="0" anchor="t">
            <a:spAutoFit/>
          </a:bodyPr>
          <a:lstStyle/>
          <a:p>
            <a:pPr algn="l">
              <a:lnSpc>
                <a:spcPts val="5180"/>
              </a:lnSpc>
            </a:pPr>
            <a:r>
              <a:rPr lang="en-US" sz="3700" b="1" spc="451">
                <a:solidFill>
                  <a:srgbClr val="1866CD"/>
                </a:solidFill>
                <a:latin typeface="Montserrat Bold"/>
                <a:ea typeface="Montserrat Bold"/>
                <a:cs typeface="Montserrat Bold"/>
                <a:sym typeface="Montserrat Bold"/>
              </a:rPr>
              <a:t>AN EDUCATION INSTITUTION GRAPHIC DESIGN PROJECT</a:t>
            </a:r>
          </a:p>
        </p:txBody>
      </p:sp>
      <p:sp>
        <p:nvSpPr>
          <p:cNvPr id="8" name="TextBox 8"/>
          <p:cNvSpPr txBox="1"/>
          <p:nvPr/>
        </p:nvSpPr>
        <p:spPr>
          <a:xfrm>
            <a:off x="1997010" y="4448066"/>
            <a:ext cx="8047876" cy="1320711"/>
          </a:xfrm>
          <a:prstGeom prst="rect">
            <a:avLst/>
          </a:prstGeom>
        </p:spPr>
        <p:txBody>
          <a:bodyPr lIns="0" tIns="0" rIns="0" bIns="0" rtlCol="0" anchor="t">
            <a:spAutoFit/>
          </a:bodyPr>
          <a:lstStyle/>
          <a:p>
            <a:pPr algn="l">
              <a:lnSpc>
                <a:spcPts val="5305"/>
              </a:lnSpc>
            </a:pPr>
            <a:r>
              <a:rPr lang="en-US" sz="3789" spc="462">
                <a:solidFill>
                  <a:srgbClr val="1866CD"/>
                </a:solidFill>
                <a:latin typeface="Montserrat"/>
                <a:ea typeface="Montserrat"/>
                <a:cs typeface="Montserrat"/>
                <a:sym typeface="Montserrat"/>
              </a:rPr>
              <a:t> OUR UNIVERSITY SAMPLE GRADUATION CERTIFIACTE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172" y="-209768"/>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sp>
        <p:nvSpPr>
          <p:cNvPr id="6" name="Freeform 6"/>
          <p:cNvSpPr/>
          <p:nvPr/>
        </p:nvSpPr>
        <p:spPr>
          <a:xfrm>
            <a:off x="2970829" y="2018845"/>
            <a:ext cx="5351264" cy="7562976"/>
          </a:xfrm>
          <a:custGeom>
            <a:avLst/>
            <a:gdLst/>
            <a:ahLst/>
            <a:cxnLst/>
            <a:rect l="l" t="t" r="r" b="b"/>
            <a:pathLst>
              <a:path w="5351264" h="7562976">
                <a:moveTo>
                  <a:pt x="0" y="0"/>
                </a:moveTo>
                <a:lnTo>
                  <a:pt x="5351265" y="0"/>
                </a:lnTo>
                <a:lnTo>
                  <a:pt x="5351265" y="7562976"/>
                </a:lnTo>
                <a:lnTo>
                  <a:pt x="0" y="7562976"/>
                </a:lnTo>
                <a:lnTo>
                  <a:pt x="0" y="0"/>
                </a:lnTo>
                <a:close/>
              </a:path>
            </a:pathLst>
          </a:custGeom>
          <a:blipFill>
            <a:blip r:embed="rId2"/>
            <a:stretch>
              <a:fillRect/>
            </a:stretch>
          </a:blipFill>
        </p:spPr>
      </p:sp>
      <p:sp>
        <p:nvSpPr>
          <p:cNvPr id="7" name="Freeform 7"/>
          <p:cNvSpPr/>
          <p:nvPr/>
        </p:nvSpPr>
        <p:spPr>
          <a:xfrm>
            <a:off x="10359306" y="2018845"/>
            <a:ext cx="5461468" cy="7650433"/>
          </a:xfrm>
          <a:custGeom>
            <a:avLst/>
            <a:gdLst/>
            <a:ahLst/>
            <a:cxnLst/>
            <a:rect l="l" t="t" r="r" b="b"/>
            <a:pathLst>
              <a:path w="5461468" h="7650433">
                <a:moveTo>
                  <a:pt x="0" y="0"/>
                </a:moveTo>
                <a:lnTo>
                  <a:pt x="5461468" y="0"/>
                </a:lnTo>
                <a:lnTo>
                  <a:pt x="5461468" y="7650433"/>
                </a:lnTo>
                <a:lnTo>
                  <a:pt x="0" y="7650433"/>
                </a:lnTo>
                <a:lnTo>
                  <a:pt x="0" y="0"/>
                </a:lnTo>
                <a:close/>
              </a:path>
            </a:pathLst>
          </a:custGeom>
          <a:blipFill>
            <a:blip r:embed="rId3"/>
            <a:stretch>
              <a:fillRect/>
            </a:stretch>
          </a:blipFill>
        </p:spPr>
      </p:sp>
      <p:sp>
        <p:nvSpPr>
          <p:cNvPr id="8" name="TextBox 8"/>
          <p:cNvSpPr txBox="1"/>
          <p:nvPr/>
        </p:nvSpPr>
        <p:spPr>
          <a:xfrm>
            <a:off x="2065406" y="333880"/>
            <a:ext cx="10096290" cy="1313440"/>
          </a:xfrm>
          <a:prstGeom prst="rect">
            <a:avLst/>
          </a:prstGeom>
        </p:spPr>
        <p:txBody>
          <a:bodyPr lIns="0" tIns="0" rIns="0" bIns="0" rtlCol="0" anchor="t">
            <a:spAutoFit/>
          </a:bodyPr>
          <a:lstStyle/>
          <a:p>
            <a:pPr algn="l">
              <a:lnSpc>
                <a:spcPts val="5305"/>
              </a:lnSpc>
            </a:pPr>
            <a:r>
              <a:rPr lang="en-US" sz="3789" spc="462">
                <a:solidFill>
                  <a:srgbClr val="1866CD"/>
                </a:solidFill>
                <a:latin typeface="Montserrat"/>
                <a:ea typeface="Montserrat"/>
                <a:cs typeface="Montserrat"/>
                <a:sym typeface="Montserrat"/>
              </a:rPr>
              <a:t> </a:t>
            </a:r>
            <a:r>
              <a:rPr lang="en-US" sz="3789" b="1" spc="462">
                <a:solidFill>
                  <a:srgbClr val="1866CD"/>
                </a:solidFill>
                <a:latin typeface="Montserrat Bold"/>
                <a:ea typeface="Montserrat Bold"/>
                <a:cs typeface="Montserrat Bold"/>
                <a:sym typeface="Montserrat Bold"/>
              </a:rPr>
              <a:t>OUR GRAPHIC DESIGN BOOK</a:t>
            </a:r>
          </a:p>
          <a:p>
            <a:pPr algn="l">
              <a:lnSpc>
                <a:spcPts val="5305"/>
              </a:lnSpc>
            </a:pPr>
            <a:r>
              <a:rPr lang="en-US" sz="3789" b="1" spc="462">
                <a:solidFill>
                  <a:srgbClr val="1866CD"/>
                </a:solidFill>
                <a:latin typeface="Montserrat Bold"/>
                <a:ea typeface="Montserrat Bold"/>
                <a:cs typeface="Montserrat Bold"/>
                <a:sym typeface="Montserrat Bold"/>
              </a:rPr>
              <a:t>           BRANDCRAFTERS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913115" y="0"/>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9682" y="0"/>
            <a:ext cx="3374885" cy="3393394"/>
          </a:xfrm>
          <a:custGeom>
            <a:avLst/>
            <a:gdLst/>
            <a:ahLst/>
            <a:cxnLst/>
            <a:rect l="l" t="t" r="r" b="b"/>
            <a:pathLst>
              <a:path w="3374885" h="3393394">
                <a:moveTo>
                  <a:pt x="0" y="0"/>
                </a:moveTo>
                <a:lnTo>
                  <a:pt x="3374885" y="0"/>
                </a:lnTo>
                <a:lnTo>
                  <a:pt x="3374885" y="3393394"/>
                </a:lnTo>
                <a:lnTo>
                  <a:pt x="0" y="339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804029" y="900583"/>
            <a:ext cx="582066" cy="582066"/>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386095" y="0"/>
            <a:ext cx="901905" cy="900583"/>
            <a:chOff x="0" y="0"/>
            <a:chExt cx="1148670" cy="1146986"/>
          </a:xfrm>
        </p:grpSpPr>
        <p:sp>
          <p:nvSpPr>
            <p:cNvPr id="8" name="Freeform 8"/>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9" name="TextBox 9"/>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05695" y="900583"/>
            <a:ext cx="582066" cy="582066"/>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B9EC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0"/>
            <a:ext cx="901905" cy="900583"/>
            <a:chOff x="0" y="0"/>
            <a:chExt cx="1148670" cy="1146986"/>
          </a:xfrm>
        </p:grpSpPr>
        <p:sp>
          <p:nvSpPr>
            <p:cNvPr id="14" name="Freeform 14"/>
            <p:cNvSpPr/>
            <p:nvPr/>
          </p:nvSpPr>
          <p:spPr>
            <a:xfrm>
              <a:off x="0" y="0"/>
              <a:ext cx="1148670" cy="1146986"/>
            </a:xfrm>
            <a:custGeom>
              <a:avLst/>
              <a:gdLst/>
              <a:ahLst/>
              <a:cxnLst/>
              <a:rect l="l" t="t" r="r" b="b"/>
              <a:pathLst>
                <a:path w="1148670" h="1146986">
                  <a:moveTo>
                    <a:pt x="0" y="0"/>
                  </a:moveTo>
                  <a:lnTo>
                    <a:pt x="1148670" y="0"/>
                  </a:lnTo>
                  <a:lnTo>
                    <a:pt x="1148670" y="1146986"/>
                  </a:lnTo>
                  <a:lnTo>
                    <a:pt x="0" y="1146986"/>
                  </a:lnTo>
                  <a:close/>
                </a:path>
              </a:pathLst>
            </a:custGeom>
            <a:solidFill>
              <a:srgbClr val="1355FF"/>
            </a:solidFill>
          </p:spPr>
        </p:sp>
        <p:sp>
          <p:nvSpPr>
            <p:cNvPr id="15" name="TextBox 15"/>
            <p:cNvSpPr txBox="1"/>
            <p:nvPr/>
          </p:nvSpPr>
          <p:spPr>
            <a:xfrm>
              <a:off x="0" y="-38100"/>
              <a:ext cx="1148670" cy="118508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2558810" y="3037702"/>
            <a:ext cx="13170380" cy="5053867"/>
            <a:chOff x="0" y="0"/>
            <a:chExt cx="4274726" cy="1640340"/>
          </a:xfrm>
        </p:grpSpPr>
        <p:sp>
          <p:nvSpPr>
            <p:cNvPr id="17" name="Freeform 17"/>
            <p:cNvSpPr/>
            <p:nvPr/>
          </p:nvSpPr>
          <p:spPr>
            <a:xfrm>
              <a:off x="0" y="0"/>
              <a:ext cx="4274726" cy="1640340"/>
            </a:xfrm>
            <a:custGeom>
              <a:avLst/>
              <a:gdLst/>
              <a:ahLst/>
              <a:cxnLst/>
              <a:rect l="l" t="t" r="r" b="b"/>
              <a:pathLst>
                <a:path w="4274726" h="1640340">
                  <a:moveTo>
                    <a:pt x="0" y="0"/>
                  </a:moveTo>
                  <a:lnTo>
                    <a:pt x="4274726" y="0"/>
                  </a:lnTo>
                  <a:lnTo>
                    <a:pt x="4274726" y="1640340"/>
                  </a:lnTo>
                  <a:lnTo>
                    <a:pt x="0" y="1640340"/>
                  </a:lnTo>
                  <a:close/>
                </a:path>
              </a:pathLst>
            </a:custGeom>
            <a:solidFill>
              <a:srgbClr val="18264E"/>
            </a:solidFill>
          </p:spPr>
        </p:sp>
        <p:sp>
          <p:nvSpPr>
            <p:cNvPr id="18" name="TextBox 18"/>
            <p:cNvSpPr txBox="1"/>
            <p:nvPr/>
          </p:nvSpPr>
          <p:spPr>
            <a:xfrm>
              <a:off x="0" y="-19050"/>
              <a:ext cx="4274726" cy="1659390"/>
            </a:xfrm>
            <a:prstGeom prst="rect">
              <a:avLst/>
            </a:prstGeom>
          </p:spPr>
          <p:txBody>
            <a:bodyPr lIns="50800" tIns="50800" rIns="50800" bIns="50800" rtlCol="0" anchor="ctr"/>
            <a:lstStyle/>
            <a:p>
              <a:pPr algn="ctr">
                <a:lnSpc>
                  <a:spcPts val="3024"/>
                </a:lnSpc>
              </a:pPr>
              <a:endParaRPr/>
            </a:p>
          </p:txBody>
        </p:sp>
      </p:grpSp>
      <p:sp>
        <p:nvSpPr>
          <p:cNvPr id="19" name="Freeform 19"/>
          <p:cNvSpPr/>
          <p:nvPr/>
        </p:nvSpPr>
        <p:spPr>
          <a:xfrm>
            <a:off x="2737664" y="3215548"/>
            <a:ext cx="4140267" cy="4698175"/>
          </a:xfrm>
          <a:custGeom>
            <a:avLst/>
            <a:gdLst/>
            <a:ahLst/>
            <a:cxnLst/>
            <a:rect l="l" t="t" r="r" b="b"/>
            <a:pathLst>
              <a:path w="4140267" h="4698175">
                <a:moveTo>
                  <a:pt x="0" y="0"/>
                </a:moveTo>
                <a:lnTo>
                  <a:pt x="4140266" y="0"/>
                </a:lnTo>
                <a:lnTo>
                  <a:pt x="4140266" y="4698175"/>
                </a:lnTo>
                <a:lnTo>
                  <a:pt x="0" y="4698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flipH="1">
            <a:off x="11588923" y="3215548"/>
            <a:ext cx="4140267" cy="4698175"/>
          </a:xfrm>
          <a:custGeom>
            <a:avLst/>
            <a:gdLst/>
            <a:ahLst/>
            <a:cxnLst/>
            <a:rect l="l" t="t" r="r" b="b"/>
            <a:pathLst>
              <a:path w="4140267" h="4698175">
                <a:moveTo>
                  <a:pt x="4140267" y="0"/>
                </a:moveTo>
                <a:lnTo>
                  <a:pt x="0" y="0"/>
                </a:lnTo>
                <a:lnTo>
                  <a:pt x="0" y="4698175"/>
                </a:lnTo>
                <a:lnTo>
                  <a:pt x="4140267" y="4698175"/>
                </a:lnTo>
                <a:lnTo>
                  <a:pt x="414026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21"/>
          <p:cNvSpPr/>
          <p:nvPr/>
        </p:nvSpPr>
        <p:spPr>
          <a:xfrm>
            <a:off x="6095463" y="3340918"/>
            <a:ext cx="6097073" cy="4572805"/>
          </a:xfrm>
          <a:custGeom>
            <a:avLst/>
            <a:gdLst/>
            <a:ahLst/>
            <a:cxnLst/>
            <a:rect l="l" t="t" r="r" b="b"/>
            <a:pathLst>
              <a:path w="6097073" h="4572805">
                <a:moveTo>
                  <a:pt x="0" y="0"/>
                </a:moveTo>
                <a:lnTo>
                  <a:pt x="6097074" y="0"/>
                </a:lnTo>
                <a:lnTo>
                  <a:pt x="6097074" y="4572805"/>
                </a:lnTo>
                <a:lnTo>
                  <a:pt x="0" y="4572805"/>
                </a:lnTo>
                <a:lnTo>
                  <a:pt x="0" y="0"/>
                </a:lnTo>
                <a:close/>
              </a:path>
            </a:pathLst>
          </a:custGeom>
          <a:blipFill>
            <a:blip r:embed="rId6"/>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66C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513741" y="-498392"/>
            <a:ext cx="3662394" cy="11283784"/>
            <a:chOff x="0" y="0"/>
            <a:chExt cx="2885440" cy="8890000"/>
          </a:xfrm>
        </p:grpSpPr>
        <p:sp>
          <p:nvSpPr>
            <p:cNvPr id="3" name="Freeform 3"/>
            <p:cNvSpPr/>
            <p:nvPr/>
          </p:nvSpPr>
          <p:spPr>
            <a:xfrm>
              <a:off x="304800" y="283210"/>
              <a:ext cx="2274570" cy="2590800"/>
            </a:xfrm>
            <a:custGeom>
              <a:avLst/>
              <a:gdLst/>
              <a:ahLst/>
              <a:cxnLst/>
              <a:rect l="l" t="t" r="r" b="b"/>
              <a:pathLst>
                <a:path w="2274570" h="2590800">
                  <a:moveTo>
                    <a:pt x="0" y="0"/>
                  </a:moveTo>
                  <a:lnTo>
                    <a:pt x="2274570" y="0"/>
                  </a:lnTo>
                  <a:lnTo>
                    <a:pt x="2274570" y="2590800"/>
                  </a:lnTo>
                  <a:lnTo>
                    <a:pt x="0" y="2590800"/>
                  </a:lnTo>
                  <a:close/>
                </a:path>
              </a:pathLst>
            </a:custGeom>
            <a:blipFill>
              <a:blip r:embed="rId2"/>
              <a:stretch>
                <a:fillRect l="-35427" r="-35427"/>
              </a:stretch>
            </a:blipFill>
          </p:spPr>
        </p:sp>
        <p:sp>
          <p:nvSpPr>
            <p:cNvPr id="4" name="Freeform 4"/>
            <p:cNvSpPr/>
            <p:nvPr/>
          </p:nvSpPr>
          <p:spPr>
            <a:xfrm>
              <a:off x="304800" y="3149600"/>
              <a:ext cx="2274570" cy="2590800"/>
            </a:xfrm>
            <a:custGeom>
              <a:avLst/>
              <a:gdLst/>
              <a:ahLst/>
              <a:cxnLst/>
              <a:rect l="l" t="t" r="r" b="b"/>
              <a:pathLst>
                <a:path w="2274570" h="2590800">
                  <a:moveTo>
                    <a:pt x="0" y="0"/>
                  </a:moveTo>
                  <a:lnTo>
                    <a:pt x="2274570" y="0"/>
                  </a:lnTo>
                  <a:lnTo>
                    <a:pt x="2274570" y="2590800"/>
                  </a:lnTo>
                  <a:lnTo>
                    <a:pt x="0" y="2590800"/>
                  </a:lnTo>
                  <a:close/>
                </a:path>
              </a:pathLst>
            </a:custGeom>
            <a:solidFill>
              <a:srgbClr val="000000">
                <a:alpha val="0"/>
              </a:srgbClr>
            </a:solidFill>
            <a:ln w="12700">
              <a:solidFill>
                <a:srgbClr val="000000"/>
              </a:solidFill>
            </a:ln>
          </p:spPr>
        </p:sp>
        <p:sp>
          <p:nvSpPr>
            <p:cNvPr id="5" name="Freeform 5"/>
            <p:cNvSpPr/>
            <p:nvPr/>
          </p:nvSpPr>
          <p:spPr>
            <a:xfrm>
              <a:off x="304800" y="6015990"/>
              <a:ext cx="2274570" cy="2590800"/>
            </a:xfrm>
            <a:custGeom>
              <a:avLst/>
              <a:gdLst/>
              <a:ahLst/>
              <a:cxnLst/>
              <a:rect l="l" t="t" r="r" b="b"/>
              <a:pathLst>
                <a:path w="2274570" h="2590800">
                  <a:moveTo>
                    <a:pt x="0" y="0"/>
                  </a:moveTo>
                  <a:lnTo>
                    <a:pt x="2274570" y="0"/>
                  </a:lnTo>
                  <a:lnTo>
                    <a:pt x="2274570" y="2590800"/>
                  </a:lnTo>
                  <a:lnTo>
                    <a:pt x="0" y="2590800"/>
                  </a:lnTo>
                  <a:close/>
                </a:path>
              </a:pathLst>
            </a:custGeom>
            <a:blipFill>
              <a:blip r:embed="rId3"/>
              <a:stretch>
                <a:fillRect l="-35320" r="-35320"/>
              </a:stretch>
            </a:blipFill>
          </p:spPr>
        </p:sp>
        <p:sp>
          <p:nvSpPr>
            <p:cNvPr id="6" name="Freeform 6"/>
            <p:cNvSpPr/>
            <p:nvPr/>
          </p:nvSpPr>
          <p:spPr>
            <a:xfrm>
              <a:off x="12700" y="11430"/>
              <a:ext cx="2860040" cy="8865870"/>
            </a:xfrm>
            <a:custGeom>
              <a:avLst/>
              <a:gdLst/>
              <a:ahLst/>
              <a:cxnLst/>
              <a:rect l="l" t="t" r="r" b="b"/>
              <a:pathLst>
                <a:path w="2860040" h="8865870">
                  <a:moveTo>
                    <a:pt x="0" y="0"/>
                  </a:moveTo>
                  <a:lnTo>
                    <a:pt x="0" y="8865870"/>
                  </a:lnTo>
                  <a:lnTo>
                    <a:pt x="2860040" y="8865870"/>
                  </a:lnTo>
                  <a:lnTo>
                    <a:pt x="2860040" y="0"/>
                  </a:lnTo>
                  <a:lnTo>
                    <a:pt x="0" y="0"/>
                  </a:lnTo>
                  <a:close/>
                  <a:moveTo>
                    <a:pt x="2578100" y="8597900"/>
                  </a:moveTo>
                  <a:lnTo>
                    <a:pt x="280670" y="8597900"/>
                  </a:lnTo>
                  <a:lnTo>
                    <a:pt x="280670" y="6000750"/>
                  </a:lnTo>
                  <a:lnTo>
                    <a:pt x="2578100" y="6000750"/>
                  </a:lnTo>
                  <a:lnTo>
                    <a:pt x="2578100" y="8597900"/>
                  </a:lnTo>
                  <a:close/>
                  <a:moveTo>
                    <a:pt x="2578100" y="5732780"/>
                  </a:moveTo>
                  <a:lnTo>
                    <a:pt x="280670" y="5732780"/>
                  </a:lnTo>
                  <a:lnTo>
                    <a:pt x="280670" y="3134360"/>
                  </a:lnTo>
                  <a:lnTo>
                    <a:pt x="2578100" y="3134360"/>
                  </a:lnTo>
                  <a:lnTo>
                    <a:pt x="2578100" y="5732780"/>
                  </a:lnTo>
                  <a:close/>
                  <a:moveTo>
                    <a:pt x="280670" y="2866390"/>
                  </a:moveTo>
                  <a:lnTo>
                    <a:pt x="280670" y="269240"/>
                  </a:lnTo>
                  <a:lnTo>
                    <a:pt x="2578100" y="269240"/>
                  </a:lnTo>
                  <a:lnTo>
                    <a:pt x="2578100" y="2866390"/>
                  </a:lnTo>
                  <a:lnTo>
                    <a:pt x="280670" y="2866390"/>
                  </a:lnTo>
                  <a:close/>
                </a:path>
              </a:pathLst>
            </a:custGeom>
            <a:solidFill>
              <a:srgbClr val="F3F1EB"/>
            </a:solidFill>
          </p:spPr>
        </p:sp>
        <p:sp>
          <p:nvSpPr>
            <p:cNvPr id="7" name="Freeform 7"/>
            <p:cNvSpPr/>
            <p:nvPr/>
          </p:nvSpPr>
          <p:spPr>
            <a:xfrm>
              <a:off x="281940" y="267970"/>
              <a:ext cx="2321560" cy="2621280"/>
            </a:xfrm>
            <a:custGeom>
              <a:avLst/>
              <a:gdLst/>
              <a:ahLst/>
              <a:cxnLst/>
              <a:rect l="l" t="t" r="r" b="b"/>
              <a:pathLst>
                <a:path w="2321560" h="2621280">
                  <a:moveTo>
                    <a:pt x="0" y="0"/>
                  </a:moveTo>
                  <a:lnTo>
                    <a:pt x="0" y="2621280"/>
                  </a:lnTo>
                  <a:lnTo>
                    <a:pt x="2321560" y="2621280"/>
                  </a:lnTo>
                  <a:lnTo>
                    <a:pt x="2321560" y="0"/>
                  </a:lnTo>
                  <a:lnTo>
                    <a:pt x="0" y="0"/>
                  </a:lnTo>
                  <a:close/>
                  <a:moveTo>
                    <a:pt x="2297430" y="2598420"/>
                  </a:moveTo>
                  <a:lnTo>
                    <a:pt x="24130" y="2598420"/>
                  </a:lnTo>
                  <a:lnTo>
                    <a:pt x="24130" y="24130"/>
                  </a:lnTo>
                  <a:lnTo>
                    <a:pt x="2297430" y="24130"/>
                  </a:lnTo>
                  <a:lnTo>
                    <a:pt x="2297430" y="2598420"/>
                  </a:lnTo>
                  <a:close/>
                </a:path>
              </a:pathLst>
            </a:custGeom>
            <a:solidFill>
              <a:srgbClr val="FFFFFF"/>
            </a:solidFill>
          </p:spPr>
        </p:sp>
        <p:sp>
          <p:nvSpPr>
            <p:cNvPr id="8" name="Freeform 8"/>
            <p:cNvSpPr/>
            <p:nvPr/>
          </p:nvSpPr>
          <p:spPr>
            <a:xfrm>
              <a:off x="281940" y="3134360"/>
              <a:ext cx="2321560" cy="2621280"/>
            </a:xfrm>
            <a:custGeom>
              <a:avLst/>
              <a:gdLst/>
              <a:ahLst/>
              <a:cxnLst/>
              <a:rect l="l" t="t" r="r" b="b"/>
              <a:pathLst>
                <a:path w="2321560" h="2621280">
                  <a:moveTo>
                    <a:pt x="0" y="2621280"/>
                  </a:moveTo>
                  <a:lnTo>
                    <a:pt x="2321560" y="2621280"/>
                  </a:lnTo>
                  <a:lnTo>
                    <a:pt x="2321560" y="0"/>
                  </a:lnTo>
                  <a:lnTo>
                    <a:pt x="0" y="0"/>
                  </a:lnTo>
                  <a:lnTo>
                    <a:pt x="0" y="2621280"/>
                  </a:lnTo>
                  <a:close/>
                  <a:moveTo>
                    <a:pt x="24130" y="24130"/>
                  </a:moveTo>
                  <a:lnTo>
                    <a:pt x="2297430" y="24130"/>
                  </a:lnTo>
                  <a:lnTo>
                    <a:pt x="2297430" y="2598420"/>
                  </a:lnTo>
                  <a:lnTo>
                    <a:pt x="24130" y="2598420"/>
                  </a:lnTo>
                  <a:lnTo>
                    <a:pt x="24130" y="24130"/>
                  </a:lnTo>
                  <a:close/>
                </a:path>
              </a:pathLst>
            </a:custGeom>
            <a:solidFill>
              <a:srgbClr val="FFFFFF"/>
            </a:solidFill>
          </p:spPr>
        </p:sp>
        <p:sp>
          <p:nvSpPr>
            <p:cNvPr id="9" name="Freeform 9"/>
            <p:cNvSpPr/>
            <p:nvPr/>
          </p:nvSpPr>
          <p:spPr>
            <a:xfrm>
              <a:off x="281940" y="6000750"/>
              <a:ext cx="2321560" cy="2620010"/>
            </a:xfrm>
            <a:custGeom>
              <a:avLst/>
              <a:gdLst/>
              <a:ahLst/>
              <a:cxnLst/>
              <a:rect l="l" t="t" r="r" b="b"/>
              <a:pathLst>
                <a:path w="2321560" h="2620010">
                  <a:moveTo>
                    <a:pt x="0" y="2620010"/>
                  </a:moveTo>
                  <a:lnTo>
                    <a:pt x="2321560" y="2620010"/>
                  </a:lnTo>
                  <a:lnTo>
                    <a:pt x="2321560" y="0"/>
                  </a:lnTo>
                  <a:lnTo>
                    <a:pt x="0" y="0"/>
                  </a:lnTo>
                  <a:lnTo>
                    <a:pt x="0" y="2620010"/>
                  </a:lnTo>
                  <a:close/>
                  <a:moveTo>
                    <a:pt x="24130" y="22860"/>
                  </a:moveTo>
                  <a:lnTo>
                    <a:pt x="2297430" y="22860"/>
                  </a:lnTo>
                  <a:lnTo>
                    <a:pt x="2297430" y="2597150"/>
                  </a:lnTo>
                  <a:lnTo>
                    <a:pt x="24130" y="2597150"/>
                  </a:lnTo>
                  <a:lnTo>
                    <a:pt x="24130" y="22860"/>
                  </a:lnTo>
                  <a:close/>
                </a:path>
              </a:pathLst>
            </a:custGeom>
            <a:solidFill>
              <a:srgbClr val="FFFFFF"/>
            </a:solidFill>
          </p:spPr>
        </p:sp>
        <p:sp>
          <p:nvSpPr>
            <p:cNvPr id="10" name="Freeform 10"/>
            <p:cNvSpPr/>
            <p:nvPr/>
          </p:nvSpPr>
          <p:spPr>
            <a:xfrm>
              <a:off x="281940" y="267970"/>
              <a:ext cx="2321560" cy="2621280"/>
            </a:xfrm>
            <a:custGeom>
              <a:avLst/>
              <a:gdLst/>
              <a:ahLst/>
              <a:cxnLst/>
              <a:rect l="l" t="t" r="r" b="b"/>
              <a:pathLst>
                <a:path w="2321560" h="2621280">
                  <a:moveTo>
                    <a:pt x="2297430" y="24130"/>
                  </a:moveTo>
                  <a:lnTo>
                    <a:pt x="2297430" y="2598420"/>
                  </a:lnTo>
                  <a:lnTo>
                    <a:pt x="24130" y="2598420"/>
                  </a:lnTo>
                  <a:lnTo>
                    <a:pt x="0" y="2621280"/>
                  </a:lnTo>
                  <a:lnTo>
                    <a:pt x="2321560" y="2621280"/>
                  </a:lnTo>
                  <a:lnTo>
                    <a:pt x="2321560" y="0"/>
                  </a:lnTo>
                  <a:close/>
                </a:path>
              </a:pathLst>
            </a:custGeom>
            <a:solidFill>
              <a:srgbClr val="FFFFFF"/>
            </a:solidFill>
          </p:spPr>
        </p:sp>
        <p:sp>
          <p:nvSpPr>
            <p:cNvPr id="11" name="Freeform 11"/>
            <p:cNvSpPr/>
            <p:nvPr/>
          </p:nvSpPr>
          <p:spPr>
            <a:xfrm>
              <a:off x="281940" y="267970"/>
              <a:ext cx="2321560" cy="2621280"/>
            </a:xfrm>
            <a:custGeom>
              <a:avLst/>
              <a:gdLst/>
              <a:ahLst/>
              <a:cxnLst/>
              <a:rect l="l" t="t" r="r" b="b"/>
              <a:pathLst>
                <a:path w="2321560" h="2621280">
                  <a:moveTo>
                    <a:pt x="24130" y="24130"/>
                  </a:moveTo>
                  <a:lnTo>
                    <a:pt x="2297430" y="24130"/>
                  </a:lnTo>
                  <a:lnTo>
                    <a:pt x="2321560" y="0"/>
                  </a:lnTo>
                  <a:lnTo>
                    <a:pt x="0" y="0"/>
                  </a:lnTo>
                  <a:lnTo>
                    <a:pt x="0" y="2621280"/>
                  </a:lnTo>
                  <a:lnTo>
                    <a:pt x="24130" y="2598420"/>
                  </a:lnTo>
                  <a:close/>
                </a:path>
              </a:pathLst>
            </a:custGeom>
            <a:solidFill>
              <a:srgbClr val="3D3434"/>
            </a:solidFill>
          </p:spPr>
        </p:sp>
        <p:sp>
          <p:nvSpPr>
            <p:cNvPr id="12" name="Freeform 12"/>
            <p:cNvSpPr/>
            <p:nvPr/>
          </p:nvSpPr>
          <p:spPr>
            <a:xfrm>
              <a:off x="281940" y="3134360"/>
              <a:ext cx="2321560" cy="2621280"/>
            </a:xfrm>
            <a:custGeom>
              <a:avLst/>
              <a:gdLst/>
              <a:ahLst/>
              <a:cxnLst/>
              <a:rect l="l" t="t" r="r" b="b"/>
              <a:pathLst>
                <a:path w="2321560" h="2621280">
                  <a:moveTo>
                    <a:pt x="2297430" y="2597150"/>
                  </a:moveTo>
                  <a:lnTo>
                    <a:pt x="24130" y="2597150"/>
                  </a:lnTo>
                  <a:lnTo>
                    <a:pt x="0" y="2621280"/>
                  </a:lnTo>
                  <a:lnTo>
                    <a:pt x="2321560" y="2621280"/>
                  </a:lnTo>
                  <a:lnTo>
                    <a:pt x="2321560" y="0"/>
                  </a:lnTo>
                  <a:lnTo>
                    <a:pt x="2297430" y="24130"/>
                  </a:lnTo>
                  <a:close/>
                </a:path>
              </a:pathLst>
            </a:custGeom>
            <a:solidFill>
              <a:srgbClr val="FFFFFF"/>
            </a:solidFill>
          </p:spPr>
        </p:sp>
        <p:sp>
          <p:nvSpPr>
            <p:cNvPr id="13" name="Freeform 13"/>
            <p:cNvSpPr/>
            <p:nvPr/>
          </p:nvSpPr>
          <p:spPr>
            <a:xfrm>
              <a:off x="281940" y="3134360"/>
              <a:ext cx="2321560" cy="2621280"/>
            </a:xfrm>
            <a:custGeom>
              <a:avLst/>
              <a:gdLst/>
              <a:ahLst/>
              <a:cxnLst/>
              <a:rect l="l" t="t" r="r" b="b"/>
              <a:pathLst>
                <a:path w="2321560" h="2621280">
                  <a:moveTo>
                    <a:pt x="0" y="2621280"/>
                  </a:moveTo>
                  <a:lnTo>
                    <a:pt x="24130" y="2597150"/>
                  </a:lnTo>
                  <a:lnTo>
                    <a:pt x="24130" y="24130"/>
                  </a:lnTo>
                  <a:lnTo>
                    <a:pt x="2297430" y="24130"/>
                  </a:lnTo>
                  <a:lnTo>
                    <a:pt x="2321560" y="0"/>
                  </a:lnTo>
                  <a:lnTo>
                    <a:pt x="0" y="0"/>
                  </a:lnTo>
                  <a:close/>
                </a:path>
              </a:pathLst>
            </a:custGeom>
            <a:solidFill>
              <a:srgbClr val="3D3434"/>
            </a:solidFill>
          </p:spPr>
        </p:sp>
        <p:sp>
          <p:nvSpPr>
            <p:cNvPr id="14" name="Freeform 14"/>
            <p:cNvSpPr/>
            <p:nvPr/>
          </p:nvSpPr>
          <p:spPr>
            <a:xfrm>
              <a:off x="281940" y="6000750"/>
              <a:ext cx="2321560" cy="2620010"/>
            </a:xfrm>
            <a:custGeom>
              <a:avLst/>
              <a:gdLst/>
              <a:ahLst/>
              <a:cxnLst/>
              <a:rect l="l" t="t" r="r" b="b"/>
              <a:pathLst>
                <a:path w="2321560" h="2620010">
                  <a:moveTo>
                    <a:pt x="2297430" y="2597150"/>
                  </a:moveTo>
                  <a:lnTo>
                    <a:pt x="24130" y="2597150"/>
                  </a:lnTo>
                  <a:lnTo>
                    <a:pt x="0" y="2620010"/>
                  </a:lnTo>
                  <a:lnTo>
                    <a:pt x="2321560" y="2620010"/>
                  </a:lnTo>
                  <a:lnTo>
                    <a:pt x="2321560" y="0"/>
                  </a:lnTo>
                  <a:lnTo>
                    <a:pt x="2297430" y="22860"/>
                  </a:lnTo>
                  <a:close/>
                </a:path>
              </a:pathLst>
            </a:custGeom>
            <a:solidFill>
              <a:srgbClr val="FFFFFF"/>
            </a:solidFill>
          </p:spPr>
        </p:sp>
        <p:sp>
          <p:nvSpPr>
            <p:cNvPr id="15" name="Freeform 15"/>
            <p:cNvSpPr/>
            <p:nvPr/>
          </p:nvSpPr>
          <p:spPr>
            <a:xfrm>
              <a:off x="281940" y="6000750"/>
              <a:ext cx="2321560" cy="2620010"/>
            </a:xfrm>
            <a:custGeom>
              <a:avLst/>
              <a:gdLst/>
              <a:ahLst/>
              <a:cxnLst/>
              <a:rect l="l" t="t" r="r" b="b"/>
              <a:pathLst>
                <a:path w="2321560" h="2620010">
                  <a:moveTo>
                    <a:pt x="0" y="2620010"/>
                  </a:moveTo>
                  <a:lnTo>
                    <a:pt x="24130" y="2597150"/>
                  </a:lnTo>
                  <a:lnTo>
                    <a:pt x="24130" y="22860"/>
                  </a:lnTo>
                  <a:lnTo>
                    <a:pt x="2297430" y="22860"/>
                  </a:lnTo>
                  <a:lnTo>
                    <a:pt x="2321560" y="0"/>
                  </a:lnTo>
                  <a:lnTo>
                    <a:pt x="0" y="0"/>
                  </a:lnTo>
                  <a:close/>
                </a:path>
              </a:pathLst>
            </a:custGeom>
            <a:solidFill>
              <a:srgbClr val="3D3434"/>
            </a:solidFill>
          </p:spPr>
        </p:sp>
        <p:sp>
          <p:nvSpPr>
            <p:cNvPr id="16" name="Freeform 16"/>
            <p:cNvSpPr/>
            <p:nvPr/>
          </p:nvSpPr>
          <p:spPr>
            <a:xfrm>
              <a:off x="0" y="0"/>
              <a:ext cx="2885440" cy="8890000"/>
            </a:xfrm>
            <a:custGeom>
              <a:avLst/>
              <a:gdLst/>
              <a:ahLst/>
              <a:cxnLst/>
              <a:rect l="l" t="t" r="r" b="b"/>
              <a:pathLst>
                <a:path w="2885440" h="8890000">
                  <a:moveTo>
                    <a:pt x="2860040" y="24130"/>
                  </a:moveTo>
                  <a:lnTo>
                    <a:pt x="2860040" y="8865870"/>
                  </a:lnTo>
                  <a:lnTo>
                    <a:pt x="25400" y="8865870"/>
                  </a:lnTo>
                  <a:lnTo>
                    <a:pt x="0" y="8890000"/>
                  </a:lnTo>
                  <a:lnTo>
                    <a:pt x="2885440" y="8890000"/>
                  </a:lnTo>
                  <a:lnTo>
                    <a:pt x="2885440" y="0"/>
                  </a:lnTo>
                  <a:close/>
                </a:path>
              </a:pathLst>
            </a:custGeom>
            <a:solidFill>
              <a:srgbClr val="3D3434"/>
            </a:solidFill>
          </p:spPr>
        </p:sp>
        <p:sp>
          <p:nvSpPr>
            <p:cNvPr id="17" name="Freeform 17"/>
            <p:cNvSpPr/>
            <p:nvPr/>
          </p:nvSpPr>
          <p:spPr>
            <a:xfrm>
              <a:off x="0" y="0"/>
              <a:ext cx="2885440" cy="8890000"/>
            </a:xfrm>
            <a:custGeom>
              <a:avLst/>
              <a:gdLst/>
              <a:ahLst/>
              <a:cxnLst/>
              <a:rect l="l" t="t" r="r" b="b"/>
              <a:pathLst>
                <a:path w="2885440" h="8890000">
                  <a:moveTo>
                    <a:pt x="25400" y="24130"/>
                  </a:moveTo>
                  <a:lnTo>
                    <a:pt x="2860040" y="24130"/>
                  </a:lnTo>
                  <a:lnTo>
                    <a:pt x="2885440" y="0"/>
                  </a:lnTo>
                  <a:lnTo>
                    <a:pt x="0" y="0"/>
                  </a:lnTo>
                  <a:lnTo>
                    <a:pt x="0" y="8890000"/>
                  </a:lnTo>
                  <a:lnTo>
                    <a:pt x="25400" y="8865870"/>
                  </a:lnTo>
                  <a:close/>
                </a:path>
              </a:pathLst>
            </a:custGeom>
            <a:solidFill>
              <a:srgbClr val="FFFFFF"/>
            </a:solidFill>
          </p:spPr>
        </p:sp>
      </p:grpSp>
      <p:grpSp>
        <p:nvGrpSpPr>
          <p:cNvPr id="18" name="Group 18"/>
          <p:cNvGrpSpPr/>
          <p:nvPr/>
        </p:nvGrpSpPr>
        <p:grpSpPr>
          <a:xfrm>
            <a:off x="1172116" y="1958307"/>
            <a:ext cx="6632475" cy="6632475"/>
            <a:chOff x="0" y="0"/>
            <a:chExt cx="812800" cy="812800"/>
          </a:xfrm>
        </p:grpSpPr>
        <p:sp>
          <p:nvSpPr>
            <p:cNvPr id="19" name="Freeform 19"/>
            <p:cNvSpPr/>
            <p:nvPr/>
          </p:nvSpPr>
          <p:spPr>
            <a:xfrm>
              <a:off x="0" y="0"/>
              <a:ext cx="812800" cy="812800"/>
            </a:xfrm>
            <a:custGeom>
              <a:avLst/>
              <a:gdLst/>
              <a:ahLst/>
              <a:cxnLst/>
              <a:rect l="l" t="t" r="r" b="b"/>
              <a:pathLst>
                <a:path w="812800" h="812800">
                  <a:moveTo>
                    <a:pt x="26847" y="0"/>
                  </a:moveTo>
                  <a:lnTo>
                    <a:pt x="785953" y="0"/>
                  </a:lnTo>
                  <a:cubicBezTo>
                    <a:pt x="800780" y="0"/>
                    <a:pt x="812800" y="12020"/>
                    <a:pt x="812800" y="26847"/>
                  </a:cubicBezTo>
                  <a:lnTo>
                    <a:pt x="812800" y="785953"/>
                  </a:lnTo>
                  <a:cubicBezTo>
                    <a:pt x="812800" y="800780"/>
                    <a:pt x="800780" y="812800"/>
                    <a:pt x="785953" y="812800"/>
                  </a:cubicBezTo>
                  <a:lnTo>
                    <a:pt x="26847" y="812800"/>
                  </a:lnTo>
                  <a:cubicBezTo>
                    <a:pt x="12020" y="812800"/>
                    <a:pt x="0" y="800780"/>
                    <a:pt x="0" y="785953"/>
                  </a:cubicBezTo>
                  <a:lnTo>
                    <a:pt x="0" y="26847"/>
                  </a:lnTo>
                  <a:cubicBezTo>
                    <a:pt x="0" y="12020"/>
                    <a:pt x="12020" y="0"/>
                    <a:pt x="26847" y="0"/>
                  </a:cubicBezTo>
                  <a:close/>
                </a:path>
              </a:pathLst>
            </a:custGeom>
            <a:blipFill>
              <a:blip r:embed="rId4"/>
              <a:stretch>
                <a:fillRect l="-24906" r="-24906"/>
              </a:stretch>
            </a:blipFill>
          </p:spPr>
        </p:sp>
      </p:grpSp>
      <p:sp>
        <p:nvSpPr>
          <p:cNvPr id="20" name="TextBox 20"/>
          <p:cNvSpPr txBox="1"/>
          <p:nvPr/>
        </p:nvSpPr>
        <p:spPr>
          <a:xfrm>
            <a:off x="8862627" y="480789"/>
            <a:ext cx="6994782" cy="1102455"/>
          </a:xfrm>
          <a:prstGeom prst="rect">
            <a:avLst/>
          </a:prstGeom>
        </p:spPr>
        <p:txBody>
          <a:bodyPr lIns="0" tIns="0" rIns="0" bIns="0" rtlCol="0" anchor="t">
            <a:spAutoFit/>
          </a:bodyPr>
          <a:lstStyle/>
          <a:p>
            <a:pPr algn="l">
              <a:lnSpc>
                <a:spcPts val="9059"/>
              </a:lnSpc>
            </a:pPr>
            <a:r>
              <a:rPr lang="en-US" sz="6471" b="1">
                <a:solidFill>
                  <a:srgbClr val="FFFFFF"/>
                </a:solidFill>
                <a:latin typeface="Montserrat Bold"/>
                <a:ea typeface="Montserrat Bold"/>
                <a:cs typeface="Montserrat Bold"/>
                <a:sym typeface="Montserrat Bold"/>
              </a:rPr>
              <a:t>INTRODUCTION</a:t>
            </a:r>
          </a:p>
        </p:txBody>
      </p:sp>
      <p:grpSp>
        <p:nvGrpSpPr>
          <p:cNvPr id="21" name="Group 21"/>
          <p:cNvGrpSpPr/>
          <p:nvPr/>
        </p:nvGrpSpPr>
        <p:grpSpPr>
          <a:xfrm>
            <a:off x="8147549" y="539385"/>
            <a:ext cx="8141330" cy="1109088"/>
            <a:chOff x="0" y="0"/>
            <a:chExt cx="2144219" cy="292105"/>
          </a:xfrm>
        </p:grpSpPr>
        <p:sp>
          <p:nvSpPr>
            <p:cNvPr id="22" name="Freeform 22"/>
            <p:cNvSpPr/>
            <p:nvPr/>
          </p:nvSpPr>
          <p:spPr>
            <a:xfrm>
              <a:off x="0" y="0"/>
              <a:ext cx="2144219" cy="292105"/>
            </a:xfrm>
            <a:custGeom>
              <a:avLst/>
              <a:gdLst/>
              <a:ahLst/>
              <a:cxnLst/>
              <a:rect l="l" t="t" r="r" b="b"/>
              <a:pathLst>
                <a:path w="2144219" h="292105">
                  <a:moveTo>
                    <a:pt x="48498" y="0"/>
                  </a:moveTo>
                  <a:lnTo>
                    <a:pt x="2095721" y="0"/>
                  </a:lnTo>
                  <a:cubicBezTo>
                    <a:pt x="2108583" y="0"/>
                    <a:pt x="2120919" y="5110"/>
                    <a:pt x="2130014" y="14205"/>
                  </a:cubicBezTo>
                  <a:cubicBezTo>
                    <a:pt x="2139109" y="23300"/>
                    <a:pt x="2144219" y="35636"/>
                    <a:pt x="2144219" y="48498"/>
                  </a:cubicBezTo>
                  <a:lnTo>
                    <a:pt x="2144219" y="243607"/>
                  </a:lnTo>
                  <a:cubicBezTo>
                    <a:pt x="2144219" y="270392"/>
                    <a:pt x="2122505" y="292105"/>
                    <a:pt x="2095721" y="292105"/>
                  </a:cubicBezTo>
                  <a:lnTo>
                    <a:pt x="48498" y="292105"/>
                  </a:lnTo>
                  <a:cubicBezTo>
                    <a:pt x="21713" y="292105"/>
                    <a:pt x="0" y="270392"/>
                    <a:pt x="0" y="243607"/>
                  </a:cubicBezTo>
                  <a:lnTo>
                    <a:pt x="0" y="48498"/>
                  </a:lnTo>
                  <a:cubicBezTo>
                    <a:pt x="0" y="35636"/>
                    <a:pt x="5110" y="23300"/>
                    <a:pt x="14205" y="14205"/>
                  </a:cubicBezTo>
                  <a:cubicBezTo>
                    <a:pt x="23300" y="5110"/>
                    <a:pt x="35636" y="0"/>
                    <a:pt x="48498" y="0"/>
                  </a:cubicBezTo>
                  <a:close/>
                </a:path>
              </a:pathLst>
            </a:custGeom>
            <a:solidFill>
              <a:srgbClr val="000000">
                <a:alpha val="0"/>
              </a:srgbClr>
            </a:solidFill>
            <a:ln w="57150" cap="rnd">
              <a:solidFill>
                <a:srgbClr val="FFFFFF"/>
              </a:solidFill>
              <a:prstDash val="solid"/>
              <a:round/>
            </a:ln>
          </p:spPr>
        </p:sp>
        <p:sp>
          <p:nvSpPr>
            <p:cNvPr id="23" name="TextBox 23"/>
            <p:cNvSpPr txBox="1"/>
            <p:nvPr/>
          </p:nvSpPr>
          <p:spPr>
            <a:xfrm>
              <a:off x="0" y="-38100"/>
              <a:ext cx="2144219" cy="330205"/>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Montserrat"/>
                  <a:ea typeface="Montserrat"/>
                  <a:cs typeface="Montserrat"/>
                  <a:sym typeface="Montserrat"/>
                </a:rPr>
                <a:t>   </a:t>
              </a:r>
            </a:p>
          </p:txBody>
        </p:sp>
      </p:grpSp>
      <p:grpSp>
        <p:nvGrpSpPr>
          <p:cNvPr id="24" name="Group 24"/>
          <p:cNvGrpSpPr/>
          <p:nvPr/>
        </p:nvGrpSpPr>
        <p:grpSpPr>
          <a:xfrm>
            <a:off x="16496656" y="-792314"/>
            <a:ext cx="3582688" cy="11390768"/>
            <a:chOff x="0" y="0"/>
            <a:chExt cx="943589" cy="3000038"/>
          </a:xfrm>
        </p:grpSpPr>
        <p:sp>
          <p:nvSpPr>
            <p:cNvPr id="25" name="Freeform 25"/>
            <p:cNvSpPr/>
            <p:nvPr/>
          </p:nvSpPr>
          <p:spPr>
            <a:xfrm>
              <a:off x="0" y="0"/>
              <a:ext cx="943589" cy="3000038"/>
            </a:xfrm>
            <a:custGeom>
              <a:avLst/>
              <a:gdLst/>
              <a:ahLst/>
              <a:cxnLst/>
              <a:rect l="l" t="t" r="r" b="b"/>
              <a:pathLst>
                <a:path w="943589" h="3000038">
                  <a:moveTo>
                    <a:pt x="110207" y="0"/>
                  </a:moveTo>
                  <a:lnTo>
                    <a:pt x="833382" y="0"/>
                  </a:lnTo>
                  <a:cubicBezTo>
                    <a:pt x="894247" y="0"/>
                    <a:pt x="943589" y="49341"/>
                    <a:pt x="943589" y="110207"/>
                  </a:cubicBezTo>
                  <a:lnTo>
                    <a:pt x="943589" y="2889830"/>
                  </a:lnTo>
                  <a:cubicBezTo>
                    <a:pt x="943589" y="2950696"/>
                    <a:pt x="894247" y="3000038"/>
                    <a:pt x="833382" y="3000038"/>
                  </a:cubicBezTo>
                  <a:lnTo>
                    <a:pt x="110207" y="3000038"/>
                  </a:lnTo>
                  <a:cubicBezTo>
                    <a:pt x="49341" y="3000038"/>
                    <a:pt x="0" y="2950696"/>
                    <a:pt x="0" y="2889830"/>
                  </a:cubicBezTo>
                  <a:lnTo>
                    <a:pt x="0" y="110207"/>
                  </a:lnTo>
                  <a:cubicBezTo>
                    <a:pt x="0" y="49341"/>
                    <a:pt x="49341" y="0"/>
                    <a:pt x="110207" y="0"/>
                  </a:cubicBezTo>
                  <a:close/>
                </a:path>
              </a:pathLst>
            </a:custGeom>
            <a:solidFill>
              <a:srgbClr val="F3F1EB"/>
            </a:solidFill>
            <a:ln cap="rnd">
              <a:noFill/>
              <a:prstDash val="solid"/>
              <a:round/>
            </a:ln>
          </p:spPr>
        </p:sp>
        <p:sp>
          <p:nvSpPr>
            <p:cNvPr id="26" name="TextBox 26"/>
            <p:cNvSpPr txBox="1"/>
            <p:nvPr/>
          </p:nvSpPr>
          <p:spPr>
            <a:xfrm>
              <a:off x="0" y="-38100"/>
              <a:ext cx="943589" cy="3038138"/>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8579019" y="1901157"/>
            <a:ext cx="7278391" cy="7840226"/>
          </a:xfrm>
          <a:prstGeom prst="rect">
            <a:avLst/>
          </a:prstGeom>
        </p:spPr>
        <p:txBody>
          <a:bodyPr lIns="0" tIns="0" rIns="0" bIns="0" rtlCol="0" anchor="t">
            <a:spAutoFit/>
          </a:bodyPr>
          <a:lstStyle/>
          <a:p>
            <a:pPr algn="just">
              <a:lnSpc>
                <a:spcPts val="4136"/>
              </a:lnSpc>
              <a:spcBef>
                <a:spcPct val="0"/>
              </a:spcBef>
            </a:pPr>
            <a:r>
              <a:rPr lang="en-US" sz="2954">
                <a:solidFill>
                  <a:srgbClr val="FFFFFF"/>
                </a:solidFill>
                <a:latin typeface="Montserrat"/>
                <a:ea typeface="Montserrat"/>
                <a:cs typeface="Montserrat"/>
                <a:sym typeface="Montserrat"/>
              </a:rPr>
              <a:t>                  Today, the effective design is crucial for establishing brand identity and connection with our customers . Our company recognises the importance of creating strong and visual engaging material that communicates our values, vision and offerings.  This project is focus on creating the key design elements including logos, calendars and posters which will enhance our brand identity.  By designing these materials , we aim to build a strong visual presence to our customers and set us apart in the market.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62C6"/>
        </a:solidFill>
        <a:effectLst/>
      </p:bgPr>
    </p:bg>
    <p:spTree>
      <p:nvGrpSpPr>
        <p:cNvPr id="1" name=""/>
        <p:cNvGrpSpPr/>
        <p:nvPr/>
      </p:nvGrpSpPr>
      <p:grpSpPr>
        <a:xfrm>
          <a:off x="0" y="0"/>
          <a:ext cx="0" cy="0"/>
          <a:chOff x="0" y="0"/>
          <a:chExt cx="0" cy="0"/>
        </a:xfrm>
      </p:grpSpPr>
      <p:sp>
        <p:nvSpPr>
          <p:cNvPr id="2" name="Freeform 2"/>
          <p:cNvSpPr/>
          <p:nvPr/>
        </p:nvSpPr>
        <p:spPr>
          <a:xfrm>
            <a:off x="-2056247" y="-1957643"/>
            <a:ext cx="21168718" cy="14202285"/>
          </a:xfrm>
          <a:custGeom>
            <a:avLst/>
            <a:gdLst/>
            <a:ahLst/>
            <a:cxnLst/>
            <a:rect l="l" t="t" r="r" b="b"/>
            <a:pathLst>
              <a:path w="21168718" h="14202285">
                <a:moveTo>
                  <a:pt x="0" y="0"/>
                </a:moveTo>
                <a:lnTo>
                  <a:pt x="21168718" y="0"/>
                </a:lnTo>
                <a:lnTo>
                  <a:pt x="21168718" y="14202286"/>
                </a:lnTo>
                <a:lnTo>
                  <a:pt x="0" y="14202286"/>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036205" y="6370260"/>
            <a:ext cx="11668455" cy="3333904"/>
            <a:chOff x="0" y="0"/>
            <a:chExt cx="2163285" cy="618093"/>
          </a:xfrm>
        </p:grpSpPr>
        <p:sp>
          <p:nvSpPr>
            <p:cNvPr id="4" name="Freeform 4"/>
            <p:cNvSpPr/>
            <p:nvPr/>
          </p:nvSpPr>
          <p:spPr>
            <a:xfrm>
              <a:off x="0" y="0"/>
              <a:ext cx="2163285" cy="618093"/>
            </a:xfrm>
            <a:custGeom>
              <a:avLst/>
              <a:gdLst/>
              <a:ahLst/>
              <a:cxnLst/>
              <a:rect l="l" t="t" r="r" b="b"/>
              <a:pathLst>
                <a:path w="2163285" h="618093">
                  <a:moveTo>
                    <a:pt x="15260" y="0"/>
                  </a:moveTo>
                  <a:lnTo>
                    <a:pt x="2148025" y="0"/>
                  </a:lnTo>
                  <a:cubicBezTo>
                    <a:pt x="2156453" y="0"/>
                    <a:pt x="2163285" y="6832"/>
                    <a:pt x="2163285" y="15260"/>
                  </a:cubicBezTo>
                  <a:lnTo>
                    <a:pt x="2163285" y="602832"/>
                  </a:lnTo>
                  <a:cubicBezTo>
                    <a:pt x="2163285" y="611260"/>
                    <a:pt x="2156453" y="618093"/>
                    <a:pt x="2148025" y="618093"/>
                  </a:cubicBezTo>
                  <a:lnTo>
                    <a:pt x="15260" y="618093"/>
                  </a:lnTo>
                  <a:cubicBezTo>
                    <a:pt x="6832" y="618093"/>
                    <a:pt x="0" y="611260"/>
                    <a:pt x="0" y="602832"/>
                  </a:cubicBezTo>
                  <a:lnTo>
                    <a:pt x="0" y="15260"/>
                  </a:lnTo>
                  <a:cubicBezTo>
                    <a:pt x="0" y="6832"/>
                    <a:pt x="6832" y="0"/>
                    <a:pt x="15260" y="0"/>
                  </a:cubicBezTo>
                  <a:close/>
                </a:path>
              </a:pathLst>
            </a:custGeom>
            <a:blipFill>
              <a:blip r:embed="rId4"/>
              <a:stretch>
                <a:fillRect t="-66591" b="-66591"/>
              </a:stretch>
            </a:blipFill>
          </p:spPr>
        </p:sp>
      </p:grpSp>
      <p:grpSp>
        <p:nvGrpSpPr>
          <p:cNvPr id="5" name="Group 5"/>
          <p:cNvGrpSpPr/>
          <p:nvPr/>
        </p:nvGrpSpPr>
        <p:grpSpPr>
          <a:xfrm>
            <a:off x="1028700" y="6370260"/>
            <a:ext cx="4415025" cy="3333904"/>
            <a:chOff x="0" y="0"/>
            <a:chExt cx="818528" cy="618093"/>
          </a:xfrm>
        </p:grpSpPr>
        <p:sp>
          <p:nvSpPr>
            <p:cNvPr id="6" name="Freeform 6"/>
            <p:cNvSpPr/>
            <p:nvPr/>
          </p:nvSpPr>
          <p:spPr>
            <a:xfrm>
              <a:off x="0" y="0"/>
              <a:ext cx="818528" cy="618093"/>
            </a:xfrm>
            <a:custGeom>
              <a:avLst/>
              <a:gdLst/>
              <a:ahLst/>
              <a:cxnLst/>
              <a:rect l="l" t="t" r="r" b="b"/>
              <a:pathLst>
                <a:path w="818528" h="618093">
                  <a:moveTo>
                    <a:pt x="40331" y="0"/>
                  </a:moveTo>
                  <a:lnTo>
                    <a:pt x="778197" y="0"/>
                  </a:lnTo>
                  <a:cubicBezTo>
                    <a:pt x="788893" y="0"/>
                    <a:pt x="799152" y="4249"/>
                    <a:pt x="806715" y="11813"/>
                  </a:cubicBezTo>
                  <a:cubicBezTo>
                    <a:pt x="814279" y="19376"/>
                    <a:pt x="818528" y="29635"/>
                    <a:pt x="818528" y="40331"/>
                  </a:cubicBezTo>
                  <a:lnTo>
                    <a:pt x="818528" y="577761"/>
                  </a:lnTo>
                  <a:cubicBezTo>
                    <a:pt x="818528" y="588458"/>
                    <a:pt x="814279" y="598716"/>
                    <a:pt x="806715" y="606280"/>
                  </a:cubicBezTo>
                  <a:cubicBezTo>
                    <a:pt x="799152" y="613843"/>
                    <a:pt x="788893" y="618093"/>
                    <a:pt x="778197" y="618093"/>
                  </a:cubicBezTo>
                  <a:lnTo>
                    <a:pt x="40331" y="618093"/>
                  </a:lnTo>
                  <a:cubicBezTo>
                    <a:pt x="29635" y="618093"/>
                    <a:pt x="19376" y="613843"/>
                    <a:pt x="11813" y="606280"/>
                  </a:cubicBezTo>
                  <a:cubicBezTo>
                    <a:pt x="4249" y="598716"/>
                    <a:pt x="0" y="588458"/>
                    <a:pt x="0" y="577761"/>
                  </a:cubicBezTo>
                  <a:lnTo>
                    <a:pt x="0" y="40331"/>
                  </a:lnTo>
                  <a:cubicBezTo>
                    <a:pt x="0" y="29635"/>
                    <a:pt x="4249" y="19376"/>
                    <a:pt x="11813" y="11813"/>
                  </a:cubicBezTo>
                  <a:cubicBezTo>
                    <a:pt x="19376" y="4249"/>
                    <a:pt x="29635" y="0"/>
                    <a:pt x="40331" y="0"/>
                  </a:cubicBezTo>
                  <a:close/>
                </a:path>
              </a:pathLst>
            </a:custGeom>
            <a:blipFill>
              <a:blip r:embed="rId5"/>
              <a:stretch>
                <a:fillRect l="-6669" r="-6669"/>
              </a:stretch>
            </a:blipFill>
          </p:spPr>
        </p:sp>
      </p:grpSp>
      <p:sp>
        <p:nvSpPr>
          <p:cNvPr id="7" name="TextBox 7"/>
          <p:cNvSpPr txBox="1"/>
          <p:nvPr/>
        </p:nvSpPr>
        <p:spPr>
          <a:xfrm>
            <a:off x="1028700" y="1317812"/>
            <a:ext cx="16675959" cy="4442461"/>
          </a:xfrm>
          <a:prstGeom prst="rect">
            <a:avLst/>
          </a:prstGeom>
        </p:spPr>
        <p:txBody>
          <a:bodyPr lIns="0" tIns="0" rIns="0" bIns="0" rtlCol="0" anchor="t">
            <a:spAutoFit/>
          </a:bodyPr>
          <a:lstStyle/>
          <a:p>
            <a:pPr algn="just">
              <a:lnSpc>
                <a:spcPts val="5039"/>
              </a:lnSpc>
              <a:spcBef>
                <a:spcPct val="0"/>
              </a:spcBef>
            </a:pPr>
            <a:r>
              <a:rPr lang="en-US" sz="3599">
                <a:solidFill>
                  <a:srgbClr val="FFDE15"/>
                </a:solidFill>
                <a:latin typeface="Montserrat"/>
                <a:ea typeface="Montserrat"/>
                <a:cs typeface="Montserrat"/>
                <a:sym typeface="Montserrat"/>
              </a:rPr>
              <a:t>                  </a:t>
            </a:r>
            <a:r>
              <a:rPr lang="en-US" sz="3599">
                <a:solidFill>
                  <a:srgbClr val="F7F9FC"/>
                </a:solidFill>
                <a:latin typeface="Montserrat"/>
                <a:ea typeface="Montserrat"/>
                <a:cs typeface="Montserrat"/>
                <a:sym typeface="Montserrat"/>
              </a:rPr>
              <a:t> In our project, we intend to do product design like logo design, posters, Products with our brand identity, banners for our Company . The logo design process will give more memorization and relevance to our company's value.  The calendar design provides both utility and a consistent brand experience throughout the year.  The poster design will show our campaign product, event, impactful communication through creative visuals. overall it will create a brand identity to our Company.</a:t>
            </a:r>
          </a:p>
        </p:txBody>
      </p:sp>
      <p:sp>
        <p:nvSpPr>
          <p:cNvPr id="8" name="TextBox 8"/>
          <p:cNvSpPr txBox="1"/>
          <p:nvPr/>
        </p:nvSpPr>
        <p:spPr>
          <a:xfrm>
            <a:off x="610465" y="130785"/>
            <a:ext cx="10851479" cy="1094740"/>
          </a:xfrm>
          <a:prstGeom prst="rect">
            <a:avLst/>
          </a:prstGeom>
        </p:spPr>
        <p:txBody>
          <a:bodyPr lIns="0" tIns="0" rIns="0" bIns="0" rtlCol="0" anchor="t">
            <a:spAutoFit/>
          </a:bodyPr>
          <a:lstStyle/>
          <a:p>
            <a:pPr algn="l">
              <a:lnSpc>
                <a:spcPts val="8959"/>
              </a:lnSpc>
            </a:pPr>
            <a:r>
              <a:rPr lang="en-US" sz="6399" b="1" spc="780">
                <a:solidFill>
                  <a:srgbClr val="FFFFFF"/>
                </a:solidFill>
                <a:latin typeface="Montserrat Bold"/>
                <a:ea typeface="Montserrat Bold"/>
                <a:cs typeface="Montserrat Bold"/>
                <a:sym typeface="Montserrat Bold"/>
              </a:rPr>
              <a:t>ABSTRACT</a:t>
            </a:r>
            <a:r>
              <a:rPr lang="en-US" sz="6399" b="1" spc="780">
                <a:solidFill>
                  <a:srgbClr val="1866CD"/>
                </a:solidFill>
                <a:latin typeface="Montserrat Bold"/>
                <a:ea typeface="Montserrat Bold"/>
                <a:cs typeface="Montserrat Bold"/>
                <a:sym typeface="Montserrat Bold"/>
              </a:rPr>
              <a: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154" y="-1017489"/>
            <a:ext cx="18860532" cy="3650063"/>
            <a:chOff x="0" y="0"/>
            <a:chExt cx="6880373" cy="1331553"/>
          </a:xfrm>
        </p:grpSpPr>
        <p:sp>
          <p:nvSpPr>
            <p:cNvPr id="3" name="Freeform 3"/>
            <p:cNvSpPr/>
            <p:nvPr/>
          </p:nvSpPr>
          <p:spPr>
            <a:xfrm>
              <a:off x="0" y="0"/>
              <a:ext cx="6880373" cy="1331553"/>
            </a:xfrm>
            <a:custGeom>
              <a:avLst/>
              <a:gdLst/>
              <a:ahLst/>
              <a:cxnLst/>
              <a:rect l="l" t="t" r="r" b="b"/>
              <a:pathLst>
                <a:path w="6880373" h="1331553">
                  <a:moveTo>
                    <a:pt x="0" y="0"/>
                  </a:moveTo>
                  <a:lnTo>
                    <a:pt x="6880373" y="0"/>
                  </a:lnTo>
                  <a:lnTo>
                    <a:pt x="6880373" y="1331553"/>
                  </a:lnTo>
                  <a:lnTo>
                    <a:pt x="0" y="1331553"/>
                  </a:lnTo>
                  <a:close/>
                </a:path>
              </a:pathLst>
            </a:custGeom>
            <a:solidFill>
              <a:srgbClr val="1866CD"/>
            </a:solidFill>
          </p:spPr>
        </p:sp>
      </p:grpSp>
      <p:grpSp>
        <p:nvGrpSpPr>
          <p:cNvPr id="4" name="Group 4"/>
          <p:cNvGrpSpPr/>
          <p:nvPr/>
        </p:nvGrpSpPr>
        <p:grpSpPr>
          <a:xfrm rot="-2495744">
            <a:off x="15170259" y="-2583576"/>
            <a:ext cx="1282685" cy="10432300"/>
            <a:chOff x="0" y="0"/>
            <a:chExt cx="467927" cy="3805731"/>
          </a:xfrm>
        </p:grpSpPr>
        <p:sp>
          <p:nvSpPr>
            <p:cNvPr id="5" name="Freeform 5"/>
            <p:cNvSpPr/>
            <p:nvPr/>
          </p:nvSpPr>
          <p:spPr>
            <a:xfrm>
              <a:off x="0" y="0"/>
              <a:ext cx="467927" cy="3805731"/>
            </a:xfrm>
            <a:custGeom>
              <a:avLst/>
              <a:gdLst/>
              <a:ahLst/>
              <a:cxnLst/>
              <a:rect l="l" t="t" r="r" b="b"/>
              <a:pathLst>
                <a:path w="467927" h="3805731">
                  <a:moveTo>
                    <a:pt x="0" y="0"/>
                  </a:moveTo>
                  <a:lnTo>
                    <a:pt x="467927" y="0"/>
                  </a:lnTo>
                  <a:lnTo>
                    <a:pt x="467927" y="3805731"/>
                  </a:lnTo>
                  <a:lnTo>
                    <a:pt x="0" y="3805731"/>
                  </a:lnTo>
                  <a:close/>
                </a:path>
              </a:pathLst>
            </a:custGeom>
            <a:solidFill>
              <a:srgbClr val="FFFFFF"/>
            </a:solidFill>
          </p:spPr>
        </p:sp>
      </p:grpSp>
      <p:grpSp>
        <p:nvGrpSpPr>
          <p:cNvPr id="6" name="Group 6"/>
          <p:cNvGrpSpPr/>
          <p:nvPr/>
        </p:nvGrpSpPr>
        <p:grpSpPr>
          <a:xfrm rot="-2495744">
            <a:off x="105593" y="3882084"/>
            <a:ext cx="1282685" cy="10432300"/>
            <a:chOff x="0" y="0"/>
            <a:chExt cx="467927" cy="3805731"/>
          </a:xfrm>
        </p:grpSpPr>
        <p:sp>
          <p:nvSpPr>
            <p:cNvPr id="7" name="Freeform 7"/>
            <p:cNvSpPr/>
            <p:nvPr/>
          </p:nvSpPr>
          <p:spPr>
            <a:xfrm>
              <a:off x="0" y="0"/>
              <a:ext cx="467927" cy="3805731"/>
            </a:xfrm>
            <a:custGeom>
              <a:avLst/>
              <a:gdLst/>
              <a:ahLst/>
              <a:cxnLst/>
              <a:rect l="l" t="t" r="r" b="b"/>
              <a:pathLst>
                <a:path w="467927" h="3805731">
                  <a:moveTo>
                    <a:pt x="0" y="0"/>
                  </a:moveTo>
                  <a:lnTo>
                    <a:pt x="467927" y="0"/>
                  </a:lnTo>
                  <a:lnTo>
                    <a:pt x="467927" y="3805731"/>
                  </a:lnTo>
                  <a:lnTo>
                    <a:pt x="0" y="3805731"/>
                  </a:lnTo>
                  <a:close/>
                </a:path>
              </a:pathLst>
            </a:custGeom>
            <a:solidFill>
              <a:srgbClr val="1866CD"/>
            </a:solidFill>
          </p:spPr>
        </p:sp>
      </p:grpSp>
      <p:grpSp>
        <p:nvGrpSpPr>
          <p:cNvPr id="8" name="Group 8"/>
          <p:cNvGrpSpPr/>
          <p:nvPr/>
        </p:nvGrpSpPr>
        <p:grpSpPr>
          <a:xfrm rot="-2495744">
            <a:off x="17574035" y="-2583576"/>
            <a:ext cx="1282685" cy="10432300"/>
            <a:chOff x="0" y="0"/>
            <a:chExt cx="467927" cy="3805731"/>
          </a:xfrm>
        </p:grpSpPr>
        <p:sp>
          <p:nvSpPr>
            <p:cNvPr id="9" name="Freeform 9"/>
            <p:cNvSpPr/>
            <p:nvPr/>
          </p:nvSpPr>
          <p:spPr>
            <a:xfrm>
              <a:off x="0" y="0"/>
              <a:ext cx="467927" cy="3805731"/>
            </a:xfrm>
            <a:custGeom>
              <a:avLst/>
              <a:gdLst/>
              <a:ahLst/>
              <a:cxnLst/>
              <a:rect l="l" t="t" r="r" b="b"/>
              <a:pathLst>
                <a:path w="467927" h="3805731">
                  <a:moveTo>
                    <a:pt x="0" y="0"/>
                  </a:moveTo>
                  <a:lnTo>
                    <a:pt x="467927" y="0"/>
                  </a:lnTo>
                  <a:lnTo>
                    <a:pt x="467927" y="3805731"/>
                  </a:lnTo>
                  <a:lnTo>
                    <a:pt x="0" y="3805731"/>
                  </a:lnTo>
                  <a:close/>
                </a:path>
              </a:pathLst>
            </a:custGeom>
            <a:solidFill>
              <a:srgbClr val="FFFFFF"/>
            </a:solidFill>
          </p:spPr>
        </p:sp>
      </p:grpSp>
      <p:grpSp>
        <p:nvGrpSpPr>
          <p:cNvPr id="10" name="Group 10"/>
          <p:cNvGrpSpPr/>
          <p:nvPr/>
        </p:nvGrpSpPr>
        <p:grpSpPr>
          <a:xfrm rot="-2495744">
            <a:off x="1373451" y="3367630"/>
            <a:ext cx="1282685" cy="8901995"/>
            <a:chOff x="0" y="0"/>
            <a:chExt cx="467927" cy="3247472"/>
          </a:xfrm>
        </p:grpSpPr>
        <p:sp>
          <p:nvSpPr>
            <p:cNvPr id="11" name="Freeform 11"/>
            <p:cNvSpPr/>
            <p:nvPr/>
          </p:nvSpPr>
          <p:spPr>
            <a:xfrm>
              <a:off x="0" y="0"/>
              <a:ext cx="467927" cy="3247472"/>
            </a:xfrm>
            <a:custGeom>
              <a:avLst/>
              <a:gdLst/>
              <a:ahLst/>
              <a:cxnLst/>
              <a:rect l="l" t="t" r="r" b="b"/>
              <a:pathLst>
                <a:path w="467927" h="3247472">
                  <a:moveTo>
                    <a:pt x="0" y="0"/>
                  </a:moveTo>
                  <a:lnTo>
                    <a:pt x="467927" y="0"/>
                  </a:lnTo>
                  <a:lnTo>
                    <a:pt x="467927" y="3247472"/>
                  </a:lnTo>
                  <a:lnTo>
                    <a:pt x="0" y="3247472"/>
                  </a:lnTo>
                  <a:close/>
                </a:path>
              </a:pathLst>
            </a:custGeom>
            <a:solidFill>
              <a:srgbClr val="1866CD"/>
            </a:solidFill>
          </p:spPr>
        </p:sp>
      </p:grpSp>
      <p:sp>
        <p:nvSpPr>
          <p:cNvPr id="12" name="Freeform 12"/>
          <p:cNvSpPr/>
          <p:nvPr/>
        </p:nvSpPr>
        <p:spPr>
          <a:xfrm>
            <a:off x="11741448" y="6402327"/>
            <a:ext cx="5517852" cy="3358586"/>
          </a:xfrm>
          <a:custGeom>
            <a:avLst/>
            <a:gdLst/>
            <a:ahLst/>
            <a:cxnLst/>
            <a:rect l="l" t="t" r="r" b="b"/>
            <a:pathLst>
              <a:path w="5517852" h="3358586">
                <a:moveTo>
                  <a:pt x="0" y="0"/>
                </a:moveTo>
                <a:lnTo>
                  <a:pt x="5517852" y="0"/>
                </a:lnTo>
                <a:lnTo>
                  <a:pt x="5517852" y="3358586"/>
                </a:lnTo>
                <a:lnTo>
                  <a:pt x="0" y="3358586"/>
                </a:lnTo>
                <a:lnTo>
                  <a:pt x="0" y="0"/>
                </a:lnTo>
                <a:close/>
              </a:path>
            </a:pathLst>
          </a:custGeom>
          <a:blipFill>
            <a:blip r:embed="rId2"/>
            <a:stretch>
              <a:fillRect l="-3662" t="-12618" r="-6199" b="-5605"/>
            </a:stretch>
          </a:blipFill>
        </p:spPr>
      </p:sp>
      <p:sp>
        <p:nvSpPr>
          <p:cNvPr id="13" name="Freeform 13"/>
          <p:cNvSpPr/>
          <p:nvPr/>
        </p:nvSpPr>
        <p:spPr>
          <a:xfrm>
            <a:off x="4941624" y="6402327"/>
            <a:ext cx="5517852" cy="3358586"/>
          </a:xfrm>
          <a:custGeom>
            <a:avLst/>
            <a:gdLst/>
            <a:ahLst/>
            <a:cxnLst/>
            <a:rect l="l" t="t" r="r" b="b"/>
            <a:pathLst>
              <a:path w="5517852" h="3358586">
                <a:moveTo>
                  <a:pt x="0" y="0"/>
                </a:moveTo>
                <a:lnTo>
                  <a:pt x="5517852" y="0"/>
                </a:lnTo>
                <a:lnTo>
                  <a:pt x="5517852" y="3358586"/>
                </a:lnTo>
                <a:lnTo>
                  <a:pt x="0" y="3358586"/>
                </a:lnTo>
                <a:lnTo>
                  <a:pt x="0" y="0"/>
                </a:lnTo>
                <a:close/>
              </a:path>
            </a:pathLst>
          </a:custGeom>
          <a:blipFill>
            <a:blip r:embed="rId3"/>
            <a:stretch>
              <a:fillRect t="-4729" b="-4729"/>
            </a:stretch>
          </a:blipFill>
        </p:spPr>
      </p:sp>
      <p:sp>
        <p:nvSpPr>
          <p:cNvPr id="14" name="TextBox 14"/>
          <p:cNvSpPr txBox="1"/>
          <p:nvPr/>
        </p:nvSpPr>
        <p:spPr>
          <a:xfrm>
            <a:off x="320377" y="683717"/>
            <a:ext cx="5899561" cy="1094740"/>
          </a:xfrm>
          <a:prstGeom prst="rect">
            <a:avLst/>
          </a:prstGeom>
        </p:spPr>
        <p:txBody>
          <a:bodyPr lIns="0" tIns="0" rIns="0" bIns="0" rtlCol="0" anchor="t">
            <a:spAutoFit/>
          </a:bodyPr>
          <a:lstStyle/>
          <a:p>
            <a:pPr algn="l">
              <a:lnSpc>
                <a:spcPts val="8959"/>
              </a:lnSpc>
            </a:pPr>
            <a:r>
              <a:rPr lang="en-US" sz="6399" b="1" spc="780">
                <a:solidFill>
                  <a:srgbClr val="FFFFFF"/>
                </a:solidFill>
                <a:latin typeface="Montserrat Bold"/>
                <a:ea typeface="Montserrat Bold"/>
                <a:cs typeface="Montserrat Bold"/>
                <a:sym typeface="Montserrat Bold"/>
              </a:rPr>
              <a:t>OBJECTIVE</a:t>
            </a:r>
          </a:p>
        </p:txBody>
      </p:sp>
      <p:sp>
        <p:nvSpPr>
          <p:cNvPr id="15" name="TextBox 15"/>
          <p:cNvSpPr txBox="1"/>
          <p:nvPr/>
        </p:nvSpPr>
        <p:spPr>
          <a:xfrm>
            <a:off x="1447452" y="2827512"/>
            <a:ext cx="15811848" cy="3059745"/>
          </a:xfrm>
          <a:prstGeom prst="rect">
            <a:avLst/>
          </a:prstGeom>
        </p:spPr>
        <p:txBody>
          <a:bodyPr lIns="0" tIns="0" rIns="0" bIns="0" rtlCol="0" anchor="t">
            <a:spAutoFit/>
          </a:bodyPr>
          <a:lstStyle/>
          <a:p>
            <a:pPr algn="just">
              <a:lnSpc>
                <a:spcPts val="4077"/>
              </a:lnSpc>
              <a:spcBef>
                <a:spcPct val="0"/>
              </a:spcBef>
            </a:pPr>
            <a:r>
              <a:rPr lang="en-US" sz="2912">
                <a:solidFill>
                  <a:srgbClr val="1866CD"/>
                </a:solidFill>
                <a:latin typeface="Montserrat"/>
                <a:ea typeface="Montserrat"/>
                <a:cs typeface="Montserrat"/>
                <a:sym typeface="Montserrat"/>
              </a:rPr>
              <a:t>                   To create visually  cohesive designs that effectively communicate the company's identity, values, and offerings. The designs aim to engage the target audience, enhance brand recognition, and promote the company's services or products. By combining creativity with functionality, the logos, calendars, and posters will serve as powerful tools for marketing, customer engagement, and reinforcing the company’s presence in its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2693" y="1268649"/>
            <a:ext cx="5287552" cy="7749701"/>
          </a:xfrm>
          <a:custGeom>
            <a:avLst/>
            <a:gdLst/>
            <a:ahLst/>
            <a:cxnLst/>
            <a:rect l="l" t="t" r="r" b="b"/>
            <a:pathLst>
              <a:path w="5287552" h="7749701">
                <a:moveTo>
                  <a:pt x="0" y="0"/>
                </a:moveTo>
                <a:lnTo>
                  <a:pt x="5287552" y="0"/>
                </a:lnTo>
                <a:lnTo>
                  <a:pt x="5287552" y="7749702"/>
                </a:lnTo>
                <a:lnTo>
                  <a:pt x="0" y="7749702"/>
                </a:lnTo>
                <a:lnTo>
                  <a:pt x="0" y="0"/>
                </a:lnTo>
                <a:close/>
              </a:path>
            </a:pathLst>
          </a:custGeom>
          <a:blipFill>
            <a:blip r:embed="rId2"/>
            <a:stretch>
              <a:fillRect l="-45414" r="-74158"/>
            </a:stretch>
          </a:blipFill>
        </p:spPr>
      </p:sp>
      <p:grpSp>
        <p:nvGrpSpPr>
          <p:cNvPr id="3" name="Group 3"/>
          <p:cNvGrpSpPr/>
          <p:nvPr/>
        </p:nvGrpSpPr>
        <p:grpSpPr>
          <a:xfrm>
            <a:off x="0" y="0"/>
            <a:ext cx="18288000" cy="517903"/>
            <a:chOff x="0" y="0"/>
            <a:chExt cx="6671512" cy="188932"/>
          </a:xfrm>
        </p:grpSpPr>
        <p:sp>
          <p:nvSpPr>
            <p:cNvPr id="4" name="Freeform 4"/>
            <p:cNvSpPr/>
            <p:nvPr/>
          </p:nvSpPr>
          <p:spPr>
            <a:xfrm>
              <a:off x="0" y="0"/>
              <a:ext cx="6671512" cy="188932"/>
            </a:xfrm>
            <a:custGeom>
              <a:avLst/>
              <a:gdLst/>
              <a:ahLst/>
              <a:cxnLst/>
              <a:rect l="l" t="t" r="r" b="b"/>
              <a:pathLst>
                <a:path w="6671512" h="188932">
                  <a:moveTo>
                    <a:pt x="0" y="0"/>
                  </a:moveTo>
                  <a:lnTo>
                    <a:pt x="6671512" y="0"/>
                  </a:lnTo>
                  <a:lnTo>
                    <a:pt x="6671512" y="188932"/>
                  </a:lnTo>
                  <a:lnTo>
                    <a:pt x="0" y="188932"/>
                  </a:lnTo>
                  <a:close/>
                </a:path>
              </a:pathLst>
            </a:custGeom>
            <a:solidFill>
              <a:srgbClr val="1866CD"/>
            </a:solidFill>
          </p:spPr>
        </p:sp>
      </p:grpSp>
      <p:sp>
        <p:nvSpPr>
          <p:cNvPr id="5" name="Freeform 5"/>
          <p:cNvSpPr/>
          <p:nvPr/>
        </p:nvSpPr>
        <p:spPr>
          <a:xfrm>
            <a:off x="7163240" y="2089774"/>
            <a:ext cx="10851479" cy="4317984"/>
          </a:xfrm>
          <a:custGeom>
            <a:avLst/>
            <a:gdLst/>
            <a:ahLst/>
            <a:cxnLst/>
            <a:rect l="l" t="t" r="r" b="b"/>
            <a:pathLst>
              <a:path w="10851479" h="4317984">
                <a:moveTo>
                  <a:pt x="0" y="0"/>
                </a:moveTo>
                <a:lnTo>
                  <a:pt x="10851479" y="0"/>
                </a:lnTo>
                <a:lnTo>
                  <a:pt x="10851479" y="4317984"/>
                </a:lnTo>
                <a:lnTo>
                  <a:pt x="0" y="4317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572532" y="9018351"/>
            <a:ext cx="18860532" cy="3062648"/>
            <a:chOff x="0" y="0"/>
            <a:chExt cx="6880373" cy="1117262"/>
          </a:xfrm>
        </p:grpSpPr>
        <p:sp>
          <p:nvSpPr>
            <p:cNvPr id="7" name="Freeform 7"/>
            <p:cNvSpPr/>
            <p:nvPr/>
          </p:nvSpPr>
          <p:spPr>
            <a:xfrm>
              <a:off x="0" y="0"/>
              <a:ext cx="6880373" cy="1117262"/>
            </a:xfrm>
            <a:custGeom>
              <a:avLst/>
              <a:gdLst/>
              <a:ahLst/>
              <a:cxnLst/>
              <a:rect l="l" t="t" r="r" b="b"/>
              <a:pathLst>
                <a:path w="6880373" h="1117262">
                  <a:moveTo>
                    <a:pt x="0" y="0"/>
                  </a:moveTo>
                  <a:lnTo>
                    <a:pt x="6880373" y="0"/>
                  </a:lnTo>
                  <a:lnTo>
                    <a:pt x="6880373" y="1117262"/>
                  </a:lnTo>
                  <a:lnTo>
                    <a:pt x="0" y="1117262"/>
                  </a:lnTo>
                  <a:close/>
                </a:path>
              </a:pathLst>
            </a:custGeom>
            <a:solidFill>
              <a:srgbClr val="1866CD"/>
            </a:solidFill>
          </p:spPr>
        </p:sp>
      </p:grpSp>
      <p:grpSp>
        <p:nvGrpSpPr>
          <p:cNvPr id="8" name="Group 8"/>
          <p:cNvGrpSpPr/>
          <p:nvPr/>
        </p:nvGrpSpPr>
        <p:grpSpPr>
          <a:xfrm>
            <a:off x="4877380" y="3430913"/>
            <a:ext cx="2143099" cy="1071550"/>
            <a:chOff x="0" y="0"/>
            <a:chExt cx="812800" cy="406400"/>
          </a:xfrm>
        </p:grpSpPr>
        <p:sp>
          <p:nvSpPr>
            <p:cNvPr id="9" name="Freeform 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18264E"/>
            </a:solidFill>
          </p:spPr>
        </p:sp>
        <p:sp>
          <p:nvSpPr>
            <p:cNvPr id="10" name="TextBox 10"/>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020479" y="659367"/>
            <a:ext cx="10851479" cy="1094740"/>
          </a:xfrm>
          <a:prstGeom prst="rect">
            <a:avLst/>
          </a:prstGeom>
        </p:spPr>
        <p:txBody>
          <a:bodyPr lIns="0" tIns="0" rIns="0" bIns="0" rtlCol="0" anchor="t">
            <a:spAutoFit/>
          </a:bodyPr>
          <a:lstStyle/>
          <a:p>
            <a:pPr algn="l">
              <a:lnSpc>
                <a:spcPts val="8959"/>
              </a:lnSpc>
            </a:pPr>
            <a:r>
              <a:rPr lang="en-US" sz="6399" b="1" spc="780">
                <a:solidFill>
                  <a:srgbClr val="1866CD"/>
                </a:solidFill>
                <a:latin typeface="Montserrat Bold"/>
                <a:ea typeface="Montserrat Bold"/>
                <a:cs typeface="Montserrat Bold"/>
                <a:sym typeface="Montserrat Bold"/>
              </a:rPr>
              <a:t>LITERATURE SURVEY</a:t>
            </a:r>
          </a:p>
        </p:txBody>
      </p:sp>
      <p:sp>
        <p:nvSpPr>
          <p:cNvPr id="12" name="TextBox 12"/>
          <p:cNvSpPr txBox="1"/>
          <p:nvPr/>
        </p:nvSpPr>
        <p:spPr>
          <a:xfrm>
            <a:off x="7495731" y="2286305"/>
            <a:ext cx="2264269" cy="555371"/>
          </a:xfrm>
          <a:prstGeom prst="rect">
            <a:avLst/>
          </a:prstGeom>
        </p:spPr>
        <p:txBody>
          <a:bodyPr lIns="0" tIns="0" rIns="0" bIns="0" rtlCol="0" anchor="t">
            <a:spAutoFit/>
          </a:bodyPr>
          <a:lstStyle/>
          <a:p>
            <a:pPr algn="ctr">
              <a:lnSpc>
                <a:spcPts val="4564"/>
              </a:lnSpc>
              <a:spcBef>
                <a:spcPct val="0"/>
              </a:spcBef>
            </a:pPr>
            <a:r>
              <a:rPr lang="en-US" sz="3260" b="1">
                <a:solidFill>
                  <a:srgbClr val="FFFFFF"/>
                </a:solidFill>
                <a:latin typeface="Open Sans Bold"/>
                <a:ea typeface="Open Sans Bold"/>
                <a:cs typeface="Open Sans Bold"/>
                <a:sym typeface="Open Sans Bold"/>
              </a:rPr>
              <a:t>Co-Optex</a:t>
            </a:r>
          </a:p>
        </p:txBody>
      </p:sp>
      <p:sp>
        <p:nvSpPr>
          <p:cNvPr id="13" name="TextBox 13"/>
          <p:cNvSpPr txBox="1"/>
          <p:nvPr/>
        </p:nvSpPr>
        <p:spPr>
          <a:xfrm>
            <a:off x="7163240" y="3472242"/>
            <a:ext cx="2985672" cy="931743"/>
          </a:xfrm>
          <a:prstGeom prst="rect">
            <a:avLst/>
          </a:prstGeom>
        </p:spPr>
        <p:txBody>
          <a:bodyPr lIns="0" tIns="0" rIns="0" bIns="0" rtlCol="0" anchor="t">
            <a:spAutoFit/>
          </a:bodyPr>
          <a:lstStyle/>
          <a:p>
            <a:pPr algn="ctr">
              <a:lnSpc>
                <a:spcPts val="3725"/>
              </a:lnSpc>
              <a:spcBef>
                <a:spcPct val="0"/>
              </a:spcBef>
            </a:pPr>
            <a:r>
              <a:rPr lang="en-US" sz="2661" b="1">
                <a:solidFill>
                  <a:srgbClr val="1866CD"/>
                </a:solidFill>
                <a:latin typeface="Open Sans Bold"/>
                <a:ea typeface="Open Sans Bold"/>
                <a:cs typeface="Open Sans Bold"/>
                <a:sym typeface="Open Sans Bold"/>
              </a:rPr>
              <a:t>Times New Roman</a:t>
            </a:r>
          </a:p>
        </p:txBody>
      </p:sp>
      <p:sp>
        <p:nvSpPr>
          <p:cNvPr id="14" name="TextBox 14"/>
          <p:cNvSpPr txBox="1"/>
          <p:nvPr/>
        </p:nvSpPr>
        <p:spPr>
          <a:xfrm>
            <a:off x="7552153" y="4794510"/>
            <a:ext cx="2207848" cy="923036"/>
          </a:xfrm>
          <a:prstGeom prst="rect">
            <a:avLst/>
          </a:prstGeom>
        </p:spPr>
        <p:txBody>
          <a:bodyPr lIns="0" tIns="0" rIns="0" bIns="0" rtlCol="0" anchor="t">
            <a:spAutoFit/>
          </a:bodyPr>
          <a:lstStyle/>
          <a:p>
            <a:pPr algn="ctr">
              <a:lnSpc>
                <a:spcPts val="3724"/>
              </a:lnSpc>
              <a:spcBef>
                <a:spcPct val="0"/>
              </a:spcBef>
            </a:pPr>
            <a:r>
              <a:rPr lang="en-US" sz="2660" b="1">
                <a:solidFill>
                  <a:srgbClr val="1866CD"/>
                </a:solidFill>
                <a:latin typeface="Open Sans Bold"/>
                <a:ea typeface="Open Sans Bold"/>
                <a:cs typeface="Open Sans Bold"/>
                <a:sym typeface="Open Sans Bold"/>
              </a:rPr>
              <a:t>Red, gold, and green</a:t>
            </a:r>
          </a:p>
        </p:txBody>
      </p:sp>
      <p:sp>
        <p:nvSpPr>
          <p:cNvPr id="15" name="TextBox 15"/>
          <p:cNvSpPr txBox="1"/>
          <p:nvPr/>
        </p:nvSpPr>
        <p:spPr>
          <a:xfrm>
            <a:off x="11674300" y="2286305"/>
            <a:ext cx="1837255" cy="555371"/>
          </a:xfrm>
          <a:prstGeom prst="rect">
            <a:avLst/>
          </a:prstGeom>
        </p:spPr>
        <p:txBody>
          <a:bodyPr lIns="0" tIns="0" rIns="0" bIns="0" rtlCol="0" anchor="t">
            <a:spAutoFit/>
          </a:bodyPr>
          <a:lstStyle/>
          <a:p>
            <a:pPr algn="ctr">
              <a:lnSpc>
                <a:spcPts val="4564"/>
              </a:lnSpc>
              <a:spcBef>
                <a:spcPct val="0"/>
              </a:spcBef>
            </a:pPr>
            <a:r>
              <a:rPr lang="en-US" sz="3260" b="1">
                <a:solidFill>
                  <a:srgbClr val="FFFFFF"/>
                </a:solidFill>
                <a:latin typeface="Open Sans Bold"/>
                <a:ea typeface="Open Sans Bold"/>
                <a:cs typeface="Open Sans Bold"/>
                <a:sym typeface="Open Sans Bold"/>
              </a:rPr>
              <a:t>Pothys</a:t>
            </a:r>
          </a:p>
        </p:txBody>
      </p:sp>
      <p:sp>
        <p:nvSpPr>
          <p:cNvPr id="16" name="TextBox 16"/>
          <p:cNvSpPr txBox="1"/>
          <p:nvPr/>
        </p:nvSpPr>
        <p:spPr>
          <a:xfrm>
            <a:off x="15729419" y="2286386"/>
            <a:ext cx="1589091" cy="555290"/>
          </a:xfrm>
          <a:prstGeom prst="rect">
            <a:avLst/>
          </a:prstGeom>
        </p:spPr>
        <p:txBody>
          <a:bodyPr lIns="0" tIns="0" rIns="0" bIns="0" rtlCol="0" anchor="t">
            <a:spAutoFit/>
          </a:bodyPr>
          <a:lstStyle/>
          <a:p>
            <a:pPr algn="ctr">
              <a:lnSpc>
                <a:spcPts val="4568"/>
              </a:lnSpc>
              <a:spcBef>
                <a:spcPct val="0"/>
              </a:spcBef>
            </a:pPr>
            <a:r>
              <a:rPr lang="en-US" sz="3263" b="1">
                <a:solidFill>
                  <a:srgbClr val="FFFFFF"/>
                </a:solidFill>
                <a:latin typeface="Open Sans Bold"/>
                <a:ea typeface="Open Sans Bold"/>
                <a:cs typeface="Open Sans Bold"/>
                <a:sym typeface="Open Sans Bold"/>
              </a:rPr>
              <a:t>Arvind</a:t>
            </a:r>
          </a:p>
        </p:txBody>
      </p:sp>
      <p:sp>
        <p:nvSpPr>
          <p:cNvPr id="17" name="TextBox 17"/>
          <p:cNvSpPr txBox="1"/>
          <p:nvPr/>
        </p:nvSpPr>
        <p:spPr>
          <a:xfrm>
            <a:off x="11380941" y="3480949"/>
            <a:ext cx="2423973" cy="923036"/>
          </a:xfrm>
          <a:prstGeom prst="rect">
            <a:avLst/>
          </a:prstGeom>
        </p:spPr>
        <p:txBody>
          <a:bodyPr lIns="0" tIns="0" rIns="0" bIns="0" rtlCol="0" anchor="t">
            <a:spAutoFit/>
          </a:bodyPr>
          <a:lstStyle/>
          <a:p>
            <a:pPr algn="ctr">
              <a:lnSpc>
                <a:spcPts val="3724"/>
              </a:lnSpc>
              <a:spcBef>
                <a:spcPct val="0"/>
              </a:spcBef>
            </a:pPr>
            <a:r>
              <a:rPr lang="en-US" sz="2660" b="1">
                <a:solidFill>
                  <a:srgbClr val="1866CD"/>
                </a:solidFill>
                <a:latin typeface="Open Sans Bold"/>
                <a:ea typeface="Open Sans Bold"/>
                <a:cs typeface="Open Sans Bold"/>
                <a:sym typeface="Open Sans Bold"/>
              </a:rPr>
              <a:t>Georgia and Brush Script</a:t>
            </a:r>
          </a:p>
        </p:txBody>
      </p:sp>
      <p:sp>
        <p:nvSpPr>
          <p:cNvPr id="18" name="TextBox 18"/>
          <p:cNvSpPr txBox="1"/>
          <p:nvPr/>
        </p:nvSpPr>
        <p:spPr>
          <a:xfrm>
            <a:off x="15220648" y="3480949"/>
            <a:ext cx="2606631" cy="923036"/>
          </a:xfrm>
          <a:prstGeom prst="rect">
            <a:avLst/>
          </a:prstGeom>
        </p:spPr>
        <p:txBody>
          <a:bodyPr lIns="0" tIns="0" rIns="0" bIns="0" rtlCol="0" anchor="t">
            <a:spAutoFit/>
          </a:bodyPr>
          <a:lstStyle/>
          <a:p>
            <a:pPr algn="ctr">
              <a:lnSpc>
                <a:spcPts val="3724"/>
              </a:lnSpc>
              <a:spcBef>
                <a:spcPct val="0"/>
              </a:spcBef>
            </a:pPr>
            <a:r>
              <a:rPr lang="en-US" sz="2660" b="1">
                <a:solidFill>
                  <a:srgbClr val="1866CD"/>
                </a:solidFill>
                <a:latin typeface="Open Sans Bold"/>
                <a:ea typeface="Open Sans Bold"/>
                <a:cs typeface="Open Sans Bold"/>
                <a:sym typeface="Open Sans Bold"/>
              </a:rPr>
              <a:t>Roboto and Helvetica</a:t>
            </a:r>
          </a:p>
        </p:txBody>
      </p:sp>
      <p:sp>
        <p:nvSpPr>
          <p:cNvPr id="19" name="TextBox 19"/>
          <p:cNvSpPr txBox="1"/>
          <p:nvPr/>
        </p:nvSpPr>
        <p:spPr>
          <a:xfrm>
            <a:off x="11519305" y="4722761"/>
            <a:ext cx="2285608" cy="1389507"/>
          </a:xfrm>
          <a:prstGeom prst="rect">
            <a:avLst/>
          </a:prstGeom>
        </p:spPr>
        <p:txBody>
          <a:bodyPr lIns="0" tIns="0" rIns="0" bIns="0" rtlCol="0" anchor="t">
            <a:spAutoFit/>
          </a:bodyPr>
          <a:lstStyle/>
          <a:p>
            <a:pPr algn="ctr">
              <a:lnSpc>
                <a:spcPts val="3738"/>
              </a:lnSpc>
              <a:spcBef>
                <a:spcPct val="0"/>
              </a:spcBef>
            </a:pPr>
            <a:r>
              <a:rPr lang="en-US" sz="2670" b="1">
                <a:solidFill>
                  <a:srgbClr val="1866CD"/>
                </a:solidFill>
                <a:latin typeface="Open Sans Bold"/>
                <a:ea typeface="Open Sans Bold"/>
                <a:cs typeface="Open Sans Bold"/>
                <a:sym typeface="Open Sans Bold"/>
              </a:rPr>
              <a:t>Gold, deep red, and maroon</a:t>
            </a:r>
          </a:p>
        </p:txBody>
      </p:sp>
      <p:sp>
        <p:nvSpPr>
          <p:cNvPr id="20" name="TextBox 20"/>
          <p:cNvSpPr txBox="1"/>
          <p:nvPr/>
        </p:nvSpPr>
        <p:spPr>
          <a:xfrm>
            <a:off x="15248305" y="4722761"/>
            <a:ext cx="2551319" cy="1213083"/>
          </a:xfrm>
          <a:prstGeom prst="rect">
            <a:avLst/>
          </a:prstGeom>
        </p:spPr>
        <p:txBody>
          <a:bodyPr lIns="0" tIns="0" rIns="0" bIns="0" rtlCol="0" anchor="t">
            <a:spAutoFit/>
          </a:bodyPr>
          <a:lstStyle/>
          <a:p>
            <a:pPr algn="ctr">
              <a:lnSpc>
                <a:spcPts val="3724"/>
              </a:lnSpc>
            </a:pPr>
            <a:r>
              <a:rPr lang="en-US" sz="2660" b="1">
                <a:solidFill>
                  <a:srgbClr val="1866CD"/>
                </a:solidFill>
                <a:latin typeface="Open Sans Bold"/>
                <a:ea typeface="Open Sans Bold"/>
                <a:cs typeface="Open Sans Bold"/>
                <a:sym typeface="Open Sans Bold"/>
              </a:rPr>
              <a:t>Shades of Blue and white</a:t>
            </a:r>
          </a:p>
          <a:p>
            <a:pPr algn="ctr">
              <a:lnSpc>
                <a:spcPts val="2200"/>
              </a:lnSpc>
              <a:spcBef>
                <a:spcPct val="0"/>
              </a:spcBef>
            </a:pPr>
            <a:endParaRPr lang="en-US" sz="2660" b="1">
              <a:solidFill>
                <a:srgbClr val="1866CD"/>
              </a:solidFill>
              <a:latin typeface="Open Sans Bold"/>
              <a:ea typeface="Open Sans Bold"/>
              <a:cs typeface="Open Sans Bold"/>
              <a:sym typeface="Open Sans Bold"/>
            </a:endParaRPr>
          </a:p>
        </p:txBody>
      </p:sp>
      <p:sp>
        <p:nvSpPr>
          <p:cNvPr id="21" name="TextBox 21"/>
          <p:cNvSpPr txBox="1"/>
          <p:nvPr/>
        </p:nvSpPr>
        <p:spPr>
          <a:xfrm>
            <a:off x="4454859" y="3533519"/>
            <a:ext cx="2714525" cy="715247"/>
          </a:xfrm>
          <a:prstGeom prst="rect">
            <a:avLst/>
          </a:prstGeom>
        </p:spPr>
        <p:txBody>
          <a:bodyPr lIns="0" tIns="0" rIns="0" bIns="0" rtlCol="0" anchor="t">
            <a:spAutoFit/>
          </a:bodyPr>
          <a:lstStyle/>
          <a:p>
            <a:pPr algn="ctr">
              <a:lnSpc>
                <a:spcPts val="5900"/>
              </a:lnSpc>
              <a:spcBef>
                <a:spcPct val="0"/>
              </a:spcBef>
            </a:pPr>
            <a:r>
              <a:rPr lang="en-US" sz="4214" b="1">
                <a:solidFill>
                  <a:srgbClr val="38B6FF"/>
                </a:solidFill>
                <a:latin typeface="Open Sans Bold"/>
                <a:ea typeface="Open Sans Bold"/>
                <a:cs typeface="Open Sans Bold"/>
                <a:sym typeface="Open Sans Bold"/>
              </a:rPr>
              <a:t>FONT</a:t>
            </a:r>
          </a:p>
        </p:txBody>
      </p:sp>
      <p:grpSp>
        <p:nvGrpSpPr>
          <p:cNvPr id="22" name="Group 22"/>
          <p:cNvGrpSpPr/>
          <p:nvPr/>
        </p:nvGrpSpPr>
        <p:grpSpPr>
          <a:xfrm>
            <a:off x="4877380" y="4910314"/>
            <a:ext cx="2143099" cy="1071550"/>
            <a:chOff x="0" y="0"/>
            <a:chExt cx="812800" cy="406400"/>
          </a:xfrm>
        </p:grpSpPr>
        <p:sp>
          <p:nvSpPr>
            <p:cNvPr id="23" name="Freeform 2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18264E"/>
            </a:solidFill>
          </p:spPr>
        </p:sp>
        <p:sp>
          <p:nvSpPr>
            <p:cNvPr id="24" name="TextBox 24"/>
            <p:cNvSpPr txBox="1"/>
            <p:nvPr/>
          </p:nvSpPr>
          <p:spPr>
            <a:xfrm>
              <a:off x="0" y="-38100"/>
              <a:ext cx="698500" cy="444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4454859" y="4990505"/>
            <a:ext cx="2714525" cy="715247"/>
          </a:xfrm>
          <a:prstGeom prst="rect">
            <a:avLst/>
          </a:prstGeom>
        </p:spPr>
        <p:txBody>
          <a:bodyPr lIns="0" tIns="0" rIns="0" bIns="0" rtlCol="0" anchor="t">
            <a:spAutoFit/>
          </a:bodyPr>
          <a:lstStyle/>
          <a:p>
            <a:pPr algn="ctr">
              <a:lnSpc>
                <a:spcPts val="5900"/>
              </a:lnSpc>
              <a:spcBef>
                <a:spcPct val="0"/>
              </a:spcBef>
            </a:pPr>
            <a:r>
              <a:rPr lang="en-US" sz="4214" b="1">
                <a:solidFill>
                  <a:srgbClr val="38B6FF"/>
                </a:solidFill>
                <a:latin typeface="Open Sans Bold"/>
                <a:ea typeface="Open Sans Bold"/>
                <a:cs typeface="Open Sans Bold"/>
                <a:sym typeface="Open Sans Bold"/>
              </a:rPr>
              <a:t>COLOR</a:t>
            </a:r>
          </a:p>
        </p:txBody>
      </p:sp>
      <p:sp>
        <p:nvSpPr>
          <p:cNvPr id="26" name="TextBox 26"/>
          <p:cNvSpPr txBox="1"/>
          <p:nvPr/>
        </p:nvSpPr>
        <p:spPr>
          <a:xfrm>
            <a:off x="5124574" y="6798283"/>
            <a:ext cx="12890145" cy="1856457"/>
          </a:xfrm>
          <a:prstGeom prst="rect">
            <a:avLst/>
          </a:prstGeom>
        </p:spPr>
        <p:txBody>
          <a:bodyPr lIns="0" tIns="0" rIns="0" bIns="0" rtlCol="0" anchor="t">
            <a:spAutoFit/>
          </a:bodyPr>
          <a:lstStyle/>
          <a:p>
            <a:pPr algn="just">
              <a:lnSpc>
                <a:spcPts val="3725"/>
              </a:lnSpc>
              <a:spcBef>
                <a:spcPct val="0"/>
              </a:spcBef>
            </a:pPr>
            <a:r>
              <a:rPr lang="en-US" sz="2661">
                <a:solidFill>
                  <a:srgbClr val="1866CD"/>
                </a:solidFill>
                <a:latin typeface="Open Sans"/>
                <a:ea typeface="Open Sans"/>
                <a:cs typeface="Open Sans"/>
                <a:sym typeface="Open Sans"/>
              </a:rPr>
              <a:t>          By Reviewing and taking surveys from other Industry designs, they will design logos and promoting their products for branding. But our product design that shows industry’s not only a promoting a brand and also shows a vision and mission of our industry. So, this will promote our products to the Audience easily.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810" y="0"/>
            <a:ext cx="744890" cy="9468068"/>
            <a:chOff x="0" y="0"/>
            <a:chExt cx="271738" cy="3453977"/>
          </a:xfrm>
        </p:grpSpPr>
        <p:sp>
          <p:nvSpPr>
            <p:cNvPr id="3" name="Freeform 3"/>
            <p:cNvSpPr/>
            <p:nvPr/>
          </p:nvSpPr>
          <p:spPr>
            <a:xfrm>
              <a:off x="0" y="0"/>
              <a:ext cx="271738" cy="3453977"/>
            </a:xfrm>
            <a:custGeom>
              <a:avLst/>
              <a:gdLst/>
              <a:ahLst/>
              <a:cxnLst/>
              <a:rect l="l" t="t" r="r" b="b"/>
              <a:pathLst>
                <a:path w="271738" h="3453977">
                  <a:moveTo>
                    <a:pt x="0" y="0"/>
                  </a:moveTo>
                  <a:lnTo>
                    <a:pt x="271738" y="0"/>
                  </a:lnTo>
                  <a:lnTo>
                    <a:pt x="271738" y="3453977"/>
                  </a:lnTo>
                  <a:lnTo>
                    <a:pt x="0" y="3453977"/>
                  </a:lnTo>
                  <a:close/>
                </a:path>
              </a:pathLst>
            </a:custGeom>
            <a:solidFill>
              <a:srgbClr val="1866CD"/>
            </a:solidFill>
          </p:spPr>
        </p:sp>
      </p:grpSp>
      <p:grpSp>
        <p:nvGrpSpPr>
          <p:cNvPr id="4" name="Group 4"/>
          <p:cNvGrpSpPr/>
          <p:nvPr/>
        </p:nvGrpSpPr>
        <p:grpSpPr>
          <a:xfrm>
            <a:off x="13090040" y="0"/>
            <a:ext cx="5770493" cy="10287000"/>
            <a:chOff x="0" y="0"/>
            <a:chExt cx="2105091" cy="3752725"/>
          </a:xfrm>
        </p:grpSpPr>
        <p:sp>
          <p:nvSpPr>
            <p:cNvPr id="5" name="Freeform 5"/>
            <p:cNvSpPr/>
            <p:nvPr/>
          </p:nvSpPr>
          <p:spPr>
            <a:xfrm>
              <a:off x="0" y="0"/>
              <a:ext cx="2105091" cy="3752726"/>
            </a:xfrm>
            <a:custGeom>
              <a:avLst/>
              <a:gdLst/>
              <a:ahLst/>
              <a:cxnLst/>
              <a:rect l="l" t="t" r="r" b="b"/>
              <a:pathLst>
                <a:path w="2105091" h="3752726">
                  <a:moveTo>
                    <a:pt x="0" y="0"/>
                  </a:moveTo>
                  <a:lnTo>
                    <a:pt x="2105091" y="0"/>
                  </a:lnTo>
                  <a:lnTo>
                    <a:pt x="2105091" y="3752726"/>
                  </a:lnTo>
                  <a:lnTo>
                    <a:pt x="0" y="3752726"/>
                  </a:lnTo>
                  <a:close/>
                </a:path>
              </a:pathLst>
            </a:custGeom>
            <a:solidFill>
              <a:srgbClr val="1866CD"/>
            </a:solidFill>
          </p:spPr>
        </p:sp>
      </p:grpSp>
      <p:sp>
        <p:nvSpPr>
          <p:cNvPr id="6" name="Freeform 6"/>
          <p:cNvSpPr/>
          <p:nvPr/>
        </p:nvSpPr>
        <p:spPr>
          <a:xfrm>
            <a:off x="10725933" y="1698615"/>
            <a:ext cx="4728213" cy="4782011"/>
          </a:xfrm>
          <a:custGeom>
            <a:avLst/>
            <a:gdLst/>
            <a:ahLst/>
            <a:cxnLst/>
            <a:rect l="l" t="t" r="r" b="b"/>
            <a:pathLst>
              <a:path w="4728213" h="4782011">
                <a:moveTo>
                  <a:pt x="0" y="0"/>
                </a:moveTo>
                <a:lnTo>
                  <a:pt x="4728213" y="0"/>
                </a:lnTo>
                <a:lnTo>
                  <a:pt x="4728213" y="4782011"/>
                </a:lnTo>
                <a:lnTo>
                  <a:pt x="0" y="4782011"/>
                </a:lnTo>
                <a:lnTo>
                  <a:pt x="0" y="0"/>
                </a:lnTo>
                <a:close/>
              </a:path>
            </a:pathLst>
          </a:custGeom>
          <a:blipFill>
            <a:blip r:embed="rId2"/>
            <a:stretch>
              <a:fillRect/>
            </a:stretch>
          </a:blipFill>
        </p:spPr>
      </p:sp>
      <p:grpSp>
        <p:nvGrpSpPr>
          <p:cNvPr id="7" name="Group 7"/>
          <p:cNvGrpSpPr/>
          <p:nvPr/>
        </p:nvGrpSpPr>
        <p:grpSpPr>
          <a:xfrm>
            <a:off x="11504698" y="0"/>
            <a:ext cx="6783302" cy="517903"/>
            <a:chOff x="0" y="0"/>
            <a:chExt cx="2474567" cy="188932"/>
          </a:xfrm>
        </p:grpSpPr>
        <p:sp>
          <p:nvSpPr>
            <p:cNvPr id="8" name="Freeform 8"/>
            <p:cNvSpPr/>
            <p:nvPr/>
          </p:nvSpPr>
          <p:spPr>
            <a:xfrm>
              <a:off x="0" y="0"/>
              <a:ext cx="2474567" cy="188932"/>
            </a:xfrm>
            <a:custGeom>
              <a:avLst/>
              <a:gdLst/>
              <a:ahLst/>
              <a:cxnLst/>
              <a:rect l="l" t="t" r="r" b="b"/>
              <a:pathLst>
                <a:path w="2474567" h="188932">
                  <a:moveTo>
                    <a:pt x="0" y="0"/>
                  </a:moveTo>
                  <a:lnTo>
                    <a:pt x="2474567" y="0"/>
                  </a:lnTo>
                  <a:lnTo>
                    <a:pt x="2474567" y="188932"/>
                  </a:lnTo>
                  <a:lnTo>
                    <a:pt x="0" y="188932"/>
                  </a:lnTo>
                  <a:close/>
                </a:path>
              </a:pathLst>
            </a:custGeom>
            <a:solidFill>
              <a:srgbClr val="C9CACC"/>
            </a:solidFill>
          </p:spPr>
        </p:sp>
      </p:grpSp>
      <p:grpSp>
        <p:nvGrpSpPr>
          <p:cNvPr id="9" name="Group 9"/>
          <p:cNvGrpSpPr/>
          <p:nvPr/>
        </p:nvGrpSpPr>
        <p:grpSpPr>
          <a:xfrm>
            <a:off x="16768020" y="0"/>
            <a:ext cx="1103938" cy="1508599"/>
            <a:chOff x="0" y="0"/>
            <a:chExt cx="1465070" cy="2002108"/>
          </a:xfrm>
        </p:grpSpPr>
        <p:sp>
          <p:nvSpPr>
            <p:cNvPr id="10" name="Freeform 10"/>
            <p:cNvSpPr/>
            <p:nvPr/>
          </p:nvSpPr>
          <p:spPr>
            <a:xfrm>
              <a:off x="0" y="0"/>
              <a:ext cx="1465070" cy="2002108"/>
            </a:xfrm>
            <a:custGeom>
              <a:avLst/>
              <a:gdLst/>
              <a:ahLst/>
              <a:cxnLst/>
              <a:rect l="l" t="t" r="r" b="b"/>
              <a:pathLst>
                <a:path w="1465070" h="2002108">
                  <a:moveTo>
                    <a:pt x="0" y="0"/>
                  </a:moveTo>
                  <a:lnTo>
                    <a:pt x="1465070" y="0"/>
                  </a:lnTo>
                  <a:lnTo>
                    <a:pt x="1465070" y="2002108"/>
                  </a:lnTo>
                  <a:lnTo>
                    <a:pt x="0" y="2002108"/>
                  </a:lnTo>
                  <a:close/>
                </a:path>
              </a:pathLst>
            </a:custGeom>
            <a:solidFill>
              <a:srgbClr val="1866CD"/>
            </a:solidFill>
          </p:spPr>
        </p:sp>
      </p:grpSp>
      <p:sp>
        <p:nvSpPr>
          <p:cNvPr id="11" name="Freeform 11"/>
          <p:cNvSpPr/>
          <p:nvPr/>
        </p:nvSpPr>
        <p:spPr>
          <a:xfrm>
            <a:off x="10725933" y="1698615"/>
            <a:ext cx="4728213" cy="4782011"/>
          </a:xfrm>
          <a:custGeom>
            <a:avLst/>
            <a:gdLst/>
            <a:ahLst/>
            <a:cxnLst/>
            <a:rect l="l" t="t" r="r" b="b"/>
            <a:pathLst>
              <a:path w="4728213" h="4782011">
                <a:moveTo>
                  <a:pt x="0" y="0"/>
                </a:moveTo>
                <a:lnTo>
                  <a:pt x="4728213" y="0"/>
                </a:lnTo>
                <a:lnTo>
                  <a:pt x="4728213" y="4782011"/>
                </a:lnTo>
                <a:lnTo>
                  <a:pt x="0" y="4782011"/>
                </a:lnTo>
                <a:lnTo>
                  <a:pt x="0" y="0"/>
                </a:lnTo>
                <a:close/>
              </a:path>
            </a:pathLst>
          </a:custGeom>
          <a:blipFill>
            <a:blip r:embed="rId3"/>
            <a:stretch>
              <a:fillRect l="-6177" r="-45624"/>
            </a:stretch>
          </a:blipFill>
        </p:spPr>
      </p:sp>
      <p:sp>
        <p:nvSpPr>
          <p:cNvPr id="12" name="Freeform 12"/>
          <p:cNvSpPr/>
          <p:nvPr/>
        </p:nvSpPr>
        <p:spPr>
          <a:xfrm>
            <a:off x="10725933" y="6907430"/>
            <a:ext cx="4728213" cy="2860237"/>
          </a:xfrm>
          <a:custGeom>
            <a:avLst/>
            <a:gdLst/>
            <a:ahLst/>
            <a:cxnLst/>
            <a:rect l="l" t="t" r="r" b="b"/>
            <a:pathLst>
              <a:path w="4728213" h="2860237">
                <a:moveTo>
                  <a:pt x="0" y="0"/>
                </a:moveTo>
                <a:lnTo>
                  <a:pt x="4728213" y="0"/>
                </a:lnTo>
                <a:lnTo>
                  <a:pt x="4728213" y="2860237"/>
                </a:lnTo>
                <a:lnTo>
                  <a:pt x="0" y="2860237"/>
                </a:lnTo>
                <a:lnTo>
                  <a:pt x="0" y="0"/>
                </a:lnTo>
                <a:close/>
              </a:path>
            </a:pathLst>
          </a:custGeom>
          <a:blipFill>
            <a:blip r:embed="rId4"/>
            <a:stretch>
              <a:fillRect l="-439" r="-439" b="-11104"/>
            </a:stretch>
          </a:blipFill>
        </p:spPr>
      </p:sp>
      <p:sp>
        <p:nvSpPr>
          <p:cNvPr id="13" name="TextBox 13"/>
          <p:cNvSpPr txBox="1"/>
          <p:nvPr/>
        </p:nvSpPr>
        <p:spPr>
          <a:xfrm>
            <a:off x="1346409" y="1641465"/>
            <a:ext cx="9061814" cy="8244916"/>
          </a:xfrm>
          <a:prstGeom prst="rect">
            <a:avLst/>
          </a:prstGeom>
        </p:spPr>
        <p:txBody>
          <a:bodyPr lIns="0" tIns="0" rIns="0" bIns="0" rtlCol="0" anchor="t">
            <a:spAutoFit/>
          </a:bodyPr>
          <a:lstStyle/>
          <a:p>
            <a:pPr algn="just">
              <a:lnSpc>
                <a:spcPts val="3880"/>
              </a:lnSpc>
            </a:pPr>
            <a:endParaRPr/>
          </a:p>
          <a:p>
            <a:pPr marL="598478" lvl="1" indent="-299239" algn="just">
              <a:lnSpc>
                <a:spcPts val="3880"/>
              </a:lnSpc>
              <a:buFont typeface="Arial"/>
              <a:buChar char="•"/>
            </a:pPr>
            <a:r>
              <a:rPr lang="en-US" sz="2772">
                <a:solidFill>
                  <a:srgbClr val="1866CD"/>
                </a:solidFill>
                <a:latin typeface="Montserrat"/>
                <a:ea typeface="Montserrat"/>
                <a:cs typeface="Montserrat"/>
                <a:sym typeface="Montserrat"/>
              </a:rPr>
              <a:t>In our project ,we use simple geometric shapes and we develop that can adapt to different themes, it also have unique typeface for your brand that resonates with its identity. </a:t>
            </a:r>
          </a:p>
          <a:p>
            <a:pPr algn="just">
              <a:lnSpc>
                <a:spcPts val="3880"/>
              </a:lnSpc>
            </a:pPr>
            <a:r>
              <a:rPr lang="en-US" sz="2772">
                <a:solidFill>
                  <a:srgbClr val="1866CD"/>
                </a:solidFill>
                <a:latin typeface="Montserrat"/>
                <a:ea typeface="Montserrat"/>
                <a:cs typeface="Montserrat"/>
                <a:sym typeface="Montserrat"/>
              </a:rPr>
              <a:t> </a:t>
            </a:r>
          </a:p>
          <a:p>
            <a:pPr marL="598478" lvl="1" indent="-299239" algn="just">
              <a:lnSpc>
                <a:spcPts val="3880"/>
              </a:lnSpc>
              <a:buFont typeface="Arial"/>
              <a:buChar char="•"/>
            </a:pPr>
            <a:r>
              <a:rPr lang="en-US" sz="2772">
                <a:solidFill>
                  <a:srgbClr val="1866CD"/>
                </a:solidFill>
                <a:latin typeface="Montserrat"/>
                <a:ea typeface="Montserrat"/>
                <a:cs typeface="Montserrat"/>
                <a:sym typeface="Montserrat"/>
              </a:rPr>
              <a:t>In calendar, we design with Feature different themes each month, such as sustainability, culture, innovation, or your company milestones.</a:t>
            </a:r>
          </a:p>
          <a:p>
            <a:pPr algn="just">
              <a:lnSpc>
                <a:spcPts val="3880"/>
              </a:lnSpc>
            </a:pPr>
            <a:endParaRPr lang="en-US" sz="2772">
              <a:solidFill>
                <a:srgbClr val="1866CD"/>
              </a:solidFill>
              <a:latin typeface="Montserrat"/>
              <a:ea typeface="Montserrat"/>
              <a:cs typeface="Montserrat"/>
              <a:sym typeface="Montserrat"/>
            </a:endParaRPr>
          </a:p>
          <a:p>
            <a:pPr marL="598478" lvl="1" indent="-299239" algn="just">
              <a:lnSpc>
                <a:spcPts val="3880"/>
              </a:lnSpc>
              <a:buFont typeface="Arial"/>
              <a:buChar char="•"/>
            </a:pPr>
            <a:r>
              <a:rPr lang="en-US" sz="2772">
                <a:solidFill>
                  <a:srgbClr val="1866CD"/>
                </a:solidFill>
                <a:latin typeface="Montserrat"/>
                <a:ea typeface="Montserrat"/>
                <a:cs typeface="Montserrat"/>
                <a:sym typeface="Montserrat"/>
              </a:rPr>
              <a:t>The posters that are created for company events with striking visuals and cohesive branding and with the help of abstract designs that subtly integrate your company logo or core elements of your brand</a:t>
            </a:r>
          </a:p>
          <a:p>
            <a:pPr algn="just">
              <a:lnSpc>
                <a:spcPts val="3880"/>
              </a:lnSpc>
            </a:pPr>
            <a:endParaRPr lang="en-US" sz="2772">
              <a:solidFill>
                <a:srgbClr val="1866CD"/>
              </a:solidFill>
              <a:latin typeface="Montserrat"/>
              <a:ea typeface="Montserrat"/>
              <a:cs typeface="Montserrat"/>
              <a:sym typeface="Montserrat"/>
            </a:endParaRPr>
          </a:p>
        </p:txBody>
      </p:sp>
      <p:sp>
        <p:nvSpPr>
          <p:cNvPr id="14" name="TextBox 14"/>
          <p:cNvSpPr txBox="1"/>
          <p:nvPr/>
        </p:nvSpPr>
        <p:spPr>
          <a:xfrm>
            <a:off x="1255584" y="524510"/>
            <a:ext cx="14198563" cy="917910"/>
          </a:xfrm>
          <a:prstGeom prst="rect">
            <a:avLst/>
          </a:prstGeom>
        </p:spPr>
        <p:txBody>
          <a:bodyPr lIns="0" tIns="0" rIns="0" bIns="0" rtlCol="0" anchor="t">
            <a:spAutoFit/>
          </a:bodyPr>
          <a:lstStyle/>
          <a:p>
            <a:pPr algn="l">
              <a:lnSpc>
                <a:spcPts val="7552"/>
              </a:lnSpc>
            </a:pPr>
            <a:r>
              <a:rPr lang="en-US" sz="5394" b="1" spc="658">
                <a:solidFill>
                  <a:srgbClr val="1866CD"/>
                </a:solidFill>
                <a:latin typeface="Montserrat Bold"/>
                <a:ea typeface="Montserrat Bold"/>
                <a:cs typeface="Montserrat Bold"/>
                <a:sym typeface="Montserrat Bold"/>
              </a:rPr>
              <a:t>PROPOSED 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65243"/>
            <a:ext cx="18288000" cy="3608707"/>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3" name="Freeform 3"/>
          <p:cNvSpPr/>
          <p:nvPr/>
        </p:nvSpPr>
        <p:spPr>
          <a:xfrm>
            <a:off x="6521643" y="2441895"/>
            <a:ext cx="4760498" cy="4733350"/>
          </a:xfrm>
          <a:custGeom>
            <a:avLst/>
            <a:gdLst/>
            <a:ahLst/>
            <a:cxnLst/>
            <a:rect l="l" t="t" r="r" b="b"/>
            <a:pathLst>
              <a:path w="4760498" h="4733350">
                <a:moveTo>
                  <a:pt x="0" y="0"/>
                </a:moveTo>
                <a:lnTo>
                  <a:pt x="4760498" y="0"/>
                </a:lnTo>
                <a:lnTo>
                  <a:pt x="4760498" y="4733350"/>
                </a:lnTo>
                <a:lnTo>
                  <a:pt x="0" y="4733350"/>
                </a:lnTo>
                <a:lnTo>
                  <a:pt x="0" y="0"/>
                </a:lnTo>
                <a:close/>
              </a:path>
            </a:pathLst>
          </a:custGeom>
          <a:blipFill>
            <a:blip r:embed="rId4"/>
            <a:stretch>
              <a:fillRect l="-5486" t="-13304" r="-7171"/>
            </a:stretch>
          </a:blipFill>
        </p:spPr>
      </p:sp>
      <p:sp>
        <p:nvSpPr>
          <p:cNvPr id="4" name="Freeform 4"/>
          <p:cNvSpPr/>
          <p:nvPr/>
        </p:nvSpPr>
        <p:spPr>
          <a:xfrm>
            <a:off x="1366374" y="2721025"/>
            <a:ext cx="3816477" cy="4114800"/>
          </a:xfrm>
          <a:custGeom>
            <a:avLst/>
            <a:gdLst/>
            <a:ahLst/>
            <a:cxnLst/>
            <a:rect l="l" t="t" r="r" b="b"/>
            <a:pathLst>
              <a:path w="3816477" h="4114800">
                <a:moveTo>
                  <a:pt x="0" y="0"/>
                </a:moveTo>
                <a:lnTo>
                  <a:pt x="3816477" y="0"/>
                </a:lnTo>
                <a:lnTo>
                  <a:pt x="38164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715692" y="2441895"/>
            <a:ext cx="3433555" cy="4733350"/>
          </a:xfrm>
          <a:custGeom>
            <a:avLst/>
            <a:gdLst/>
            <a:ahLst/>
            <a:cxnLst/>
            <a:rect l="l" t="t" r="r" b="b"/>
            <a:pathLst>
              <a:path w="3433555" h="4733350">
                <a:moveTo>
                  <a:pt x="0" y="0"/>
                </a:moveTo>
                <a:lnTo>
                  <a:pt x="3433555" y="0"/>
                </a:lnTo>
                <a:lnTo>
                  <a:pt x="3433555" y="4733350"/>
                </a:lnTo>
                <a:lnTo>
                  <a:pt x="0" y="4733350"/>
                </a:lnTo>
                <a:lnTo>
                  <a:pt x="0" y="0"/>
                </a:lnTo>
                <a:close/>
              </a:path>
            </a:pathLst>
          </a:custGeom>
          <a:blipFill>
            <a:blip r:embed="rId7"/>
            <a:stretch>
              <a:fillRect l="-203" t="-869" b="-1868"/>
            </a:stretch>
          </a:blipFill>
        </p:spPr>
      </p:sp>
      <p:sp>
        <p:nvSpPr>
          <p:cNvPr id="6" name="TextBox 6"/>
          <p:cNvSpPr txBox="1"/>
          <p:nvPr/>
        </p:nvSpPr>
        <p:spPr>
          <a:xfrm>
            <a:off x="4477234" y="430212"/>
            <a:ext cx="12063594" cy="1130300"/>
          </a:xfrm>
          <a:prstGeom prst="rect">
            <a:avLst/>
          </a:prstGeom>
        </p:spPr>
        <p:txBody>
          <a:bodyPr lIns="0" tIns="0" rIns="0" bIns="0" rtlCol="0" anchor="t">
            <a:spAutoFit/>
          </a:bodyPr>
          <a:lstStyle/>
          <a:p>
            <a:pPr algn="l">
              <a:lnSpc>
                <a:spcPts val="9099"/>
              </a:lnSpc>
            </a:pPr>
            <a:r>
              <a:rPr lang="en-US" sz="6999" b="1">
                <a:solidFill>
                  <a:srgbClr val="FFFFFF"/>
                </a:solidFill>
                <a:latin typeface="Montserrat Bold"/>
                <a:ea typeface="Montserrat Bold"/>
                <a:cs typeface="Montserrat Bold"/>
                <a:sym typeface="Montserrat Bold"/>
              </a:rPr>
              <a:t>EXPECTED OUTPUT</a:t>
            </a:r>
          </a:p>
        </p:txBody>
      </p:sp>
      <p:sp>
        <p:nvSpPr>
          <p:cNvPr id="7" name="TextBox 7"/>
          <p:cNvSpPr txBox="1"/>
          <p:nvPr/>
        </p:nvSpPr>
        <p:spPr>
          <a:xfrm>
            <a:off x="1561161" y="7422895"/>
            <a:ext cx="3936069" cy="613411"/>
          </a:xfrm>
          <a:prstGeom prst="rect">
            <a:avLst/>
          </a:prstGeom>
        </p:spPr>
        <p:txBody>
          <a:bodyPr lIns="0" tIns="0" rIns="0" bIns="0" rtlCol="0" anchor="t">
            <a:spAutoFit/>
          </a:bodyPr>
          <a:lstStyle/>
          <a:p>
            <a:pPr algn="just">
              <a:lnSpc>
                <a:spcPts val="5039"/>
              </a:lnSpc>
              <a:spcBef>
                <a:spcPct val="0"/>
              </a:spcBef>
            </a:pPr>
            <a:r>
              <a:rPr lang="en-US" sz="3599" b="1">
                <a:solidFill>
                  <a:srgbClr val="1866CD"/>
                </a:solidFill>
                <a:latin typeface="Montserrat Bold"/>
                <a:ea typeface="Montserrat Bold"/>
                <a:cs typeface="Montserrat Bold"/>
                <a:sym typeface="Montserrat Bold"/>
              </a:rPr>
              <a:t>LOGO DESIGN</a:t>
            </a:r>
          </a:p>
        </p:txBody>
      </p:sp>
      <p:sp>
        <p:nvSpPr>
          <p:cNvPr id="8" name="TextBox 8"/>
          <p:cNvSpPr txBox="1"/>
          <p:nvPr/>
        </p:nvSpPr>
        <p:spPr>
          <a:xfrm>
            <a:off x="6521643" y="7422895"/>
            <a:ext cx="4859819" cy="613411"/>
          </a:xfrm>
          <a:prstGeom prst="rect">
            <a:avLst/>
          </a:prstGeom>
        </p:spPr>
        <p:txBody>
          <a:bodyPr lIns="0" tIns="0" rIns="0" bIns="0" rtlCol="0" anchor="t">
            <a:spAutoFit/>
          </a:bodyPr>
          <a:lstStyle/>
          <a:p>
            <a:pPr algn="just">
              <a:lnSpc>
                <a:spcPts val="5039"/>
              </a:lnSpc>
              <a:spcBef>
                <a:spcPct val="0"/>
              </a:spcBef>
            </a:pPr>
            <a:r>
              <a:rPr lang="en-US" sz="3599" b="1">
                <a:solidFill>
                  <a:srgbClr val="1866CD"/>
                </a:solidFill>
                <a:latin typeface="Montserrat Bold"/>
                <a:ea typeface="Montserrat Bold"/>
                <a:cs typeface="Montserrat Bold"/>
                <a:sym typeface="Montserrat Bold"/>
              </a:rPr>
              <a:t>CALENDER DESIGN</a:t>
            </a:r>
          </a:p>
        </p:txBody>
      </p:sp>
      <p:sp>
        <p:nvSpPr>
          <p:cNvPr id="9" name="TextBox 9"/>
          <p:cNvSpPr txBox="1"/>
          <p:nvPr/>
        </p:nvSpPr>
        <p:spPr>
          <a:xfrm>
            <a:off x="12603778" y="7422895"/>
            <a:ext cx="4859819" cy="613411"/>
          </a:xfrm>
          <a:prstGeom prst="rect">
            <a:avLst/>
          </a:prstGeom>
        </p:spPr>
        <p:txBody>
          <a:bodyPr lIns="0" tIns="0" rIns="0" bIns="0" rtlCol="0" anchor="t">
            <a:spAutoFit/>
          </a:bodyPr>
          <a:lstStyle/>
          <a:p>
            <a:pPr algn="just">
              <a:lnSpc>
                <a:spcPts val="5039"/>
              </a:lnSpc>
              <a:spcBef>
                <a:spcPct val="0"/>
              </a:spcBef>
            </a:pPr>
            <a:r>
              <a:rPr lang="en-US" sz="3599" b="1">
                <a:solidFill>
                  <a:srgbClr val="1866CD"/>
                </a:solidFill>
                <a:latin typeface="Montserrat Bold"/>
                <a:ea typeface="Montserrat Bold"/>
                <a:cs typeface="Montserrat Bold"/>
                <a:sym typeface="Montserrat Bold"/>
              </a:rPr>
              <a:t>POSTER DESIGN</a:t>
            </a:r>
          </a:p>
        </p:txBody>
      </p:sp>
      <p:sp>
        <p:nvSpPr>
          <p:cNvPr id="10" name="TextBox 10"/>
          <p:cNvSpPr txBox="1"/>
          <p:nvPr/>
        </p:nvSpPr>
        <p:spPr>
          <a:xfrm>
            <a:off x="1366374" y="8281246"/>
            <a:ext cx="15339068" cy="1236172"/>
          </a:xfrm>
          <a:prstGeom prst="rect">
            <a:avLst/>
          </a:prstGeom>
        </p:spPr>
        <p:txBody>
          <a:bodyPr lIns="0" tIns="0" rIns="0" bIns="0" rtlCol="0" anchor="t">
            <a:spAutoFit/>
          </a:bodyPr>
          <a:lstStyle/>
          <a:p>
            <a:pPr algn="just">
              <a:lnSpc>
                <a:spcPts val="5039"/>
              </a:lnSpc>
              <a:spcBef>
                <a:spcPct val="0"/>
              </a:spcBef>
            </a:pPr>
            <a:r>
              <a:rPr lang="en-US" sz="3599" dirty="0">
                <a:solidFill>
                  <a:srgbClr val="1866CD"/>
                </a:solidFill>
                <a:latin typeface="Montserrat"/>
                <a:ea typeface="Montserrat"/>
                <a:cs typeface="Montserrat"/>
                <a:sym typeface="Montserrat"/>
              </a:rPr>
              <a:t>           IDENTITY CARDS, PRODUCT DESIGNS, this are our overall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134092"/>
            <a:ext cx="18288000" cy="2786420"/>
            <a:chOff x="0" y="0"/>
            <a:chExt cx="4816593" cy="733872"/>
          </a:xfrm>
        </p:grpSpPr>
        <p:sp>
          <p:nvSpPr>
            <p:cNvPr id="3" name="Freeform 3"/>
            <p:cNvSpPr/>
            <p:nvPr/>
          </p:nvSpPr>
          <p:spPr>
            <a:xfrm>
              <a:off x="0" y="0"/>
              <a:ext cx="4816592" cy="733872"/>
            </a:xfrm>
            <a:custGeom>
              <a:avLst/>
              <a:gdLst/>
              <a:ahLst/>
              <a:cxnLst/>
              <a:rect l="l" t="t" r="r" b="b"/>
              <a:pathLst>
                <a:path w="4816592" h="733872">
                  <a:moveTo>
                    <a:pt x="14393" y="0"/>
                  </a:moveTo>
                  <a:lnTo>
                    <a:pt x="4802199" y="0"/>
                  </a:lnTo>
                  <a:cubicBezTo>
                    <a:pt x="4806016" y="0"/>
                    <a:pt x="4809677" y="1516"/>
                    <a:pt x="4812377" y="4216"/>
                  </a:cubicBezTo>
                  <a:cubicBezTo>
                    <a:pt x="4815076" y="6915"/>
                    <a:pt x="4816592" y="10576"/>
                    <a:pt x="4816592" y="14393"/>
                  </a:cubicBezTo>
                  <a:lnTo>
                    <a:pt x="4816592" y="719479"/>
                  </a:lnTo>
                  <a:cubicBezTo>
                    <a:pt x="4816592" y="723296"/>
                    <a:pt x="4815076" y="726957"/>
                    <a:pt x="4812377" y="729656"/>
                  </a:cubicBezTo>
                  <a:cubicBezTo>
                    <a:pt x="4809677" y="732355"/>
                    <a:pt x="4806016" y="733872"/>
                    <a:pt x="4802199" y="733872"/>
                  </a:cubicBezTo>
                  <a:lnTo>
                    <a:pt x="14393" y="733872"/>
                  </a:lnTo>
                  <a:cubicBezTo>
                    <a:pt x="10576" y="733872"/>
                    <a:pt x="6915" y="732355"/>
                    <a:pt x="4216" y="729656"/>
                  </a:cubicBezTo>
                  <a:cubicBezTo>
                    <a:pt x="1516" y="726957"/>
                    <a:pt x="0" y="723296"/>
                    <a:pt x="0" y="719479"/>
                  </a:cubicBezTo>
                  <a:lnTo>
                    <a:pt x="0" y="14393"/>
                  </a:lnTo>
                  <a:cubicBezTo>
                    <a:pt x="0" y="10576"/>
                    <a:pt x="1516" y="6915"/>
                    <a:pt x="4216" y="4216"/>
                  </a:cubicBezTo>
                  <a:cubicBezTo>
                    <a:pt x="6915" y="1516"/>
                    <a:pt x="10576" y="0"/>
                    <a:pt x="14393" y="0"/>
                  </a:cubicBezTo>
                  <a:close/>
                </a:path>
              </a:pathLst>
            </a:custGeom>
            <a:solidFill>
              <a:srgbClr val="344CB7"/>
            </a:solidFill>
            <a:ln cap="rnd">
              <a:noFill/>
              <a:prstDash val="solid"/>
              <a:round/>
            </a:ln>
          </p:spPr>
        </p:sp>
        <p:sp>
          <p:nvSpPr>
            <p:cNvPr id="4" name="TextBox 4"/>
            <p:cNvSpPr txBox="1"/>
            <p:nvPr/>
          </p:nvSpPr>
          <p:spPr>
            <a:xfrm>
              <a:off x="0" y="-57150"/>
              <a:ext cx="4816593" cy="7910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858015" flipH="1" flipV="1">
            <a:off x="17313083" y="-496583"/>
            <a:ext cx="1949835" cy="2105085"/>
          </a:xfrm>
          <a:custGeom>
            <a:avLst/>
            <a:gdLst/>
            <a:ahLst/>
            <a:cxnLst/>
            <a:rect l="l" t="t" r="r" b="b"/>
            <a:pathLst>
              <a:path w="1949835" h="2105085">
                <a:moveTo>
                  <a:pt x="1949834" y="2105085"/>
                </a:moveTo>
                <a:lnTo>
                  <a:pt x="0" y="2105085"/>
                </a:lnTo>
                <a:lnTo>
                  <a:pt x="0" y="0"/>
                </a:lnTo>
                <a:lnTo>
                  <a:pt x="1949834" y="0"/>
                </a:lnTo>
                <a:lnTo>
                  <a:pt x="1949834" y="210508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3228" y="9258300"/>
            <a:ext cx="1117811" cy="1152382"/>
          </a:xfrm>
          <a:custGeom>
            <a:avLst/>
            <a:gdLst/>
            <a:ahLst/>
            <a:cxnLst/>
            <a:rect l="l" t="t" r="r" b="b"/>
            <a:pathLst>
              <a:path w="1117811" h="1152382">
                <a:moveTo>
                  <a:pt x="0" y="0"/>
                </a:moveTo>
                <a:lnTo>
                  <a:pt x="1117811" y="0"/>
                </a:lnTo>
                <a:lnTo>
                  <a:pt x="1117811" y="1152382"/>
                </a:lnTo>
                <a:lnTo>
                  <a:pt x="0" y="115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2687214" y="1730253"/>
            <a:ext cx="3806805" cy="2238977"/>
          </a:xfrm>
          <a:custGeom>
            <a:avLst/>
            <a:gdLst/>
            <a:ahLst/>
            <a:cxnLst/>
            <a:rect l="l" t="t" r="r" b="b"/>
            <a:pathLst>
              <a:path w="3806805" h="2238977">
                <a:moveTo>
                  <a:pt x="0" y="0"/>
                </a:moveTo>
                <a:lnTo>
                  <a:pt x="3806805" y="0"/>
                </a:lnTo>
                <a:lnTo>
                  <a:pt x="3806805" y="2238977"/>
                </a:lnTo>
                <a:lnTo>
                  <a:pt x="0" y="2238977"/>
                </a:lnTo>
                <a:lnTo>
                  <a:pt x="0" y="0"/>
                </a:lnTo>
                <a:close/>
              </a:path>
            </a:pathLst>
          </a:custGeom>
          <a:blipFill>
            <a:blip r:embed="rId6">
              <a:extLst>
                <a:ext uri="{96DAC541-7B7A-43D3-8B79-37D633B846F1}">
                  <asvg:svgBlip xmlns:asvg="http://schemas.microsoft.com/office/drawing/2016/SVG/main" r:embed="rId7"/>
                </a:ext>
              </a:extLst>
            </a:blip>
            <a:stretch>
              <a:fillRect l="-110980" t="-14763" r="-54125" b="-14825"/>
            </a:stretch>
          </a:blipFill>
        </p:spPr>
      </p:sp>
      <p:sp>
        <p:nvSpPr>
          <p:cNvPr id="8" name="Freeform 8"/>
          <p:cNvSpPr/>
          <p:nvPr/>
        </p:nvSpPr>
        <p:spPr>
          <a:xfrm>
            <a:off x="9730869" y="2871888"/>
            <a:ext cx="1068603" cy="905641"/>
          </a:xfrm>
          <a:custGeom>
            <a:avLst/>
            <a:gdLst/>
            <a:ahLst/>
            <a:cxnLst/>
            <a:rect l="l" t="t" r="r" b="b"/>
            <a:pathLst>
              <a:path w="1068603" h="905641">
                <a:moveTo>
                  <a:pt x="0" y="0"/>
                </a:moveTo>
                <a:lnTo>
                  <a:pt x="1068604" y="0"/>
                </a:lnTo>
                <a:lnTo>
                  <a:pt x="1068604" y="905642"/>
                </a:lnTo>
                <a:lnTo>
                  <a:pt x="0" y="905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28700" y="1318180"/>
            <a:ext cx="5329030" cy="6518371"/>
          </a:xfrm>
          <a:custGeom>
            <a:avLst/>
            <a:gdLst/>
            <a:ahLst/>
            <a:cxnLst/>
            <a:rect l="l" t="t" r="r" b="b"/>
            <a:pathLst>
              <a:path w="5329030" h="6518371">
                <a:moveTo>
                  <a:pt x="0" y="0"/>
                </a:moveTo>
                <a:lnTo>
                  <a:pt x="5329030" y="0"/>
                </a:lnTo>
                <a:lnTo>
                  <a:pt x="5329030" y="6518371"/>
                </a:lnTo>
                <a:lnTo>
                  <a:pt x="0" y="6518371"/>
                </a:lnTo>
                <a:lnTo>
                  <a:pt x="0" y="0"/>
                </a:lnTo>
                <a:close/>
              </a:path>
            </a:pathLst>
          </a:custGeom>
          <a:blipFill>
            <a:blip r:embed="rId10"/>
            <a:stretch>
              <a:fillRect l="-6473" r="-6473"/>
            </a:stretch>
          </a:blipFill>
        </p:spPr>
      </p:sp>
      <p:sp>
        <p:nvSpPr>
          <p:cNvPr id="10" name="Freeform 10"/>
          <p:cNvSpPr/>
          <p:nvPr/>
        </p:nvSpPr>
        <p:spPr>
          <a:xfrm>
            <a:off x="12008722" y="1539778"/>
            <a:ext cx="4445700" cy="5929933"/>
          </a:xfrm>
          <a:custGeom>
            <a:avLst/>
            <a:gdLst/>
            <a:ahLst/>
            <a:cxnLst/>
            <a:rect l="l" t="t" r="r" b="b"/>
            <a:pathLst>
              <a:path w="4445700" h="5929933">
                <a:moveTo>
                  <a:pt x="0" y="0"/>
                </a:moveTo>
                <a:lnTo>
                  <a:pt x="4445700" y="0"/>
                </a:lnTo>
                <a:lnTo>
                  <a:pt x="4445700" y="5929933"/>
                </a:lnTo>
                <a:lnTo>
                  <a:pt x="0" y="5929933"/>
                </a:lnTo>
                <a:lnTo>
                  <a:pt x="0" y="0"/>
                </a:lnTo>
                <a:close/>
              </a:path>
            </a:pathLst>
          </a:custGeom>
          <a:blipFill>
            <a:blip r:embed="rId11"/>
            <a:stretch>
              <a:fillRect/>
            </a:stretch>
          </a:blipFill>
        </p:spPr>
      </p:sp>
      <p:sp>
        <p:nvSpPr>
          <p:cNvPr id="11" name="TextBox 11"/>
          <p:cNvSpPr txBox="1"/>
          <p:nvPr/>
        </p:nvSpPr>
        <p:spPr>
          <a:xfrm>
            <a:off x="823479" y="8019792"/>
            <a:ext cx="16641043" cy="2094350"/>
          </a:xfrm>
          <a:prstGeom prst="rect">
            <a:avLst/>
          </a:prstGeom>
        </p:spPr>
        <p:txBody>
          <a:bodyPr lIns="0" tIns="0" rIns="0" bIns="0" rtlCol="0" anchor="t">
            <a:spAutoFit/>
          </a:bodyPr>
          <a:lstStyle/>
          <a:p>
            <a:pPr algn="ctr">
              <a:lnSpc>
                <a:spcPts val="8463"/>
              </a:lnSpc>
            </a:pPr>
            <a:r>
              <a:rPr lang="en-US" sz="6045" b="1">
                <a:solidFill>
                  <a:srgbClr val="B9ECFF"/>
                </a:solidFill>
                <a:latin typeface="Montserrat Bold"/>
                <a:ea typeface="Montserrat Bold"/>
                <a:cs typeface="Montserrat Bold"/>
                <a:sym typeface="Montserrat Bold"/>
              </a:rPr>
              <a:t>An Education Institution Graphic Design Project</a:t>
            </a:r>
          </a:p>
        </p:txBody>
      </p:sp>
      <p:sp>
        <p:nvSpPr>
          <p:cNvPr id="12" name="TextBox 12"/>
          <p:cNvSpPr txBox="1"/>
          <p:nvPr/>
        </p:nvSpPr>
        <p:spPr>
          <a:xfrm>
            <a:off x="9216945" y="1473103"/>
            <a:ext cx="2096453" cy="621631"/>
          </a:xfrm>
          <a:prstGeom prst="rect">
            <a:avLst/>
          </a:prstGeom>
        </p:spPr>
        <p:txBody>
          <a:bodyPr lIns="0" tIns="0" rIns="0" bIns="0" rtlCol="0" anchor="t">
            <a:spAutoFit/>
          </a:bodyPr>
          <a:lstStyle/>
          <a:p>
            <a:pPr algn="ctr">
              <a:lnSpc>
                <a:spcPts val="5111"/>
              </a:lnSpc>
            </a:pPr>
            <a:r>
              <a:rPr lang="en-US" sz="3651" b="1">
                <a:solidFill>
                  <a:srgbClr val="000000"/>
                </a:solidFill>
                <a:latin typeface="Montserrat Bold"/>
                <a:ea typeface="Montserrat Bold"/>
                <a:cs typeface="Montserrat Bold"/>
                <a:sym typeface="Montserrat Bold"/>
              </a:rPr>
              <a:t> POSTER</a:t>
            </a:r>
          </a:p>
        </p:txBody>
      </p:sp>
      <p:sp>
        <p:nvSpPr>
          <p:cNvPr id="13" name="TextBox 13"/>
          <p:cNvSpPr txBox="1"/>
          <p:nvPr/>
        </p:nvSpPr>
        <p:spPr>
          <a:xfrm>
            <a:off x="4625384" y="6591807"/>
            <a:ext cx="5388244" cy="637865"/>
          </a:xfrm>
          <a:prstGeom prst="rect">
            <a:avLst/>
          </a:prstGeom>
        </p:spPr>
        <p:txBody>
          <a:bodyPr lIns="0" tIns="0" rIns="0" bIns="0" rtlCol="0" anchor="t">
            <a:spAutoFit/>
          </a:bodyPr>
          <a:lstStyle/>
          <a:p>
            <a:pPr algn="ctr">
              <a:lnSpc>
                <a:spcPts val="5267"/>
              </a:lnSpc>
            </a:pPr>
            <a:r>
              <a:rPr lang="en-US" sz="3762" b="1">
                <a:solidFill>
                  <a:srgbClr val="000000"/>
                </a:solidFill>
                <a:latin typeface="Montserrat Bold"/>
                <a:ea typeface="Montserrat Bold"/>
                <a:cs typeface="Montserrat Bold"/>
                <a:sym typeface="Montserrat Bold"/>
              </a:rPr>
              <a:t>INSTITUTION LOGO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9FC"/>
        </a:solidFill>
        <a:effectLst/>
      </p:bgPr>
    </p:bg>
    <p:spTree>
      <p:nvGrpSpPr>
        <p:cNvPr id="1" name=""/>
        <p:cNvGrpSpPr/>
        <p:nvPr/>
      </p:nvGrpSpPr>
      <p:grpSpPr>
        <a:xfrm>
          <a:off x="0" y="0"/>
          <a:ext cx="0" cy="0"/>
          <a:chOff x="0" y="0"/>
          <a:chExt cx="0" cy="0"/>
        </a:xfrm>
      </p:grpSpPr>
      <p:grpSp>
        <p:nvGrpSpPr>
          <p:cNvPr id="2" name="Group 2"/>
          <p:cNvGrpSpPr/>
          <p:nvPr/>
        </p:nvGrpSpPr>
        <p:grpSpPr>
          <a:xfrm>
            <a:off x="0" y="8169725"/>
            <a:ext cx="18288000" cy="2786420"/>
            <a:chOff x="0" y="0"/>
            <a:chExt cx="4816593" cy="733872"/>
          </a:xfrm>
        </p:grpSpPr>
        <p:sp>
          <p:nvSpPr>
            <p:cNvPr id="3" name="Freeform 3"/>
            <p:cNvSpPr/>
            <p:nvPr/>
          </p:nvSpPr>
          <p:spPr>
            <a:xfrm>
              <a:off x="0" y="0"/>
              <a:ext cx="4816592" cy="733872"/>
            </a:xfrm>
            <a:custGeom>
              <a:avLst/>
              <a:gdLst/>
              <a:ahLst/>
              <a:cxnLst/>
              <a:rect l="l" t="t" r="r" b="b"/>
              <a:pathLst>
                <a:path w="4816592" h="733872">
                  <a:moveTo>
                    <a:pt x="14393" y="0"/>
                  </a:moveTo>
                  <a:lnTo>
                    <a:pt x="4802199" y="0"/>
                  </a:lnTo>
                  <a:cubicBezTo>
                    <a:pt x="4806016" y="0"/>
                    <a:pt x="4809677" y="1516"/>
                    <a:pt x="4812377" y="4216"/>
                  </a:cubicBezTo>
                  <a:cubicBezTo>
                    <a:pt x="4815076" y="6915"/>
                    <a:pt x="4816592" y="10576"/>
                    <a:pt x="4816592" y="14393"/>
                  </a:cubicBezTo>
                  <a:lnTo>
                    <a:pt x="4816592" y="719479"/>
                  </a:lnTo>
                  <a:cubicBezTo>
                    <a:pt x="4816592" y="723296"/>
                    <a:pt x="4815076" y="726957"/>
                    <a:pt x="4812377" y="729656"/>
                  </a:cubicBezTo>
                  <a:cubicBezTo>
                    <a:pt x="4809677" y="732355"/>
                    <a:pt x="4806016" y="733872"/>
                    <a:pt x="4802199" y="733872"/>
                  </a:cubicBezTo>
                  <a:lnTo>
                    <a:pt x="14393" y="733872"/>
                  </a:lnTo>
                  <a:cubicBezTo>
                    <a:pt x="10576" y="733872"/>
                    <a:pt x="6915" y="732355"/>
                    <a:pt x="4216" y="729656"/>
                  </a:cubicBezTo>
                  <a:cubicBezTo>
                    <a:pt x="1516" y="726957"/>
                    <a:pt x="0" y="723296"/>
                    <a:pt x="0" y="719479"/>
                  </a:cubicBezTo>
                  <a:lnTo>
                    <a:pt x="0" y="14393"/>
                  </a:lnTo>
                  <a:cubicBezTo>
                    <a:pt x="0" y="10576"/>
                    <a:pt x="1516" y="6915"/>
                    <a:pt x="4216" y="4216"/>
                  </a:cubicBezTo>
                  <a:cubicBezTo>
                    <a:pt x="6915" y="1516"/>
                    <a:pt x="10576" y="0"/>
                    <a:pt x="14393" y="0"/>
                  </a:cubicBezTo>
                  <a:close/>
                </a:path>
              </a:pathLst>
            </a:custGeom>
            <a:solidFill>
              <a:srgbClr val="344CB7"/>
            </a:solidFill>
            <a:ln cap="rnd">
              <a:noFill/>
              <a:prstDash val="solid"/>
              <a:round/>
            </a:ln>
          </p:spPr>
        </p:sp>
        <p:sp>
          <p:nvSpPr>
            <p:cNvPr id="4" name="TextBox 4"/>
            <p:cNvSpPr txBox="1"/>
            <p:nvPr/>
          </p:nvSpPr>
          <p:spPr>
            <a:xfrm>
              <a:off x="0" y="-57150"/>
              <a:ext cx="4816593" cy="79102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858015" flipH="1" flipV="1">
            <a:off x="17313083" y="-460950"/>
            <a:ext cx="1949835" cy="2105085"/>
          </a:xfrm>
          <a:custGeom>
            <a:avLst/>
            <a:gdLst/>
            <a:ahLst/>
            <a:cxnLst/>
            <a:rect l="l" t="t" r="r" b="b"/>
            <a:pathLst>
              <a:path w="1949835" h="2105085">
                <a:moveTo>
                  <a:pt x="1949834" y="2105085"/>
                </a:moveTo>
                <a:lnTo>
                  <a:pt x="0" y="2105085"/>
                </a:lnTo>
                <a:lnTo>
                  <a:pt x="0" y="0"/>
                </a:lnTo>
                <a:lnTo>
                  <a:pt x="1949834" y="0"/>
                </a:lnTo>
                <a:lnTo>
                  <a:pt x="1949834" y="210508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23228" y="9293933"/>
            <a:ext cx="1117811" cy="1152382"/>
          </a:xfrm>
          <a:custGeom>
            <a:avLst/>
            <a:gdLst/>
            <a:ahLst/>
            <a:cxnLst/>
            <a:rect l="l" t="t" r="r" b="b"/>
            <a:pathLst>
              <a:path w="1117811" h="1152382">
                <a:moveTo>
                  <a:pt x="0" y="0"/>
                </a:moveTo>
                <a:lnTo>
                  <a:pt x="1117811" y="0"/>
                </a:lnTo>
                <a:lnTo>
                  <a:pt x="1117811" y="1152382"/>
                </a:lnTo>
                <a:lnTo>
                  <a:pt x="0" y="1152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2687214" y="1765886"/>
            <a:ext cx="3806805" cy="2238977"/>
          </a:xfrm>
          <a:custGeom>
            <a:avLst/>
            <a:gdLst/>
            <a:ahLst/>
            <a:cxnLst/>
            <a:rect l="l" t="t" r="r" b="b"/>
            <a:pathLst>
              <a:path w="3806805" h="2238977">
                <a:moveTo>
                  <a:pt x="0" y="0"/>
                </a:moveTo>
                <a:lnTo>
                  <a:pt x="3806805" y="0"/>
                </a:lnTo>
                <a:lnTo>
                  <a:pt x="3806805" y="2238977"/>
                </a:lnTo>
                <a:lnTo>
                  <a:pt x="0" y="2238977"/>
                </a:lnTo>
                <a:lnTo>
                  <a:pt x="0" y="0"/>
                </a:lnTo>
                <a:close/>
              </a:path>
            </a:pathLst>
          </a:custGeom>
          <a:blipFill>
            <a:blip r:embed="rId6">
              <a:extLst>
                <a:ext uri="{96DAC541-7B7A-43D3-8B79-37D633B846F1}">
                  <asvg:svgBlip xmlns:asvg="http://schemas.microsoft.com/office/drawing/2016/SVG/main" r:embed="rId7"/>
                </a:ext>
              </a:extLst>
            </a:blip>
            <a:stretch>
              <a:fillRect l="-110980" t="-14763" r="-54125" b="-14825"/>
            </a:stretch>
          </a:blipFill>
        </p:spPr>
      </p:sp>
      <p:sp>
        <p:nvSpPr>
          <p:cNvPr id="8" name="Freeform 8"/>
          <p:cNvSpPr/>
          <p:nvPr/>
        </p:nvSpPr>
        <p:spPr>
          <a:xfrm>
            <a:off x="9554310" y="1668185"/>
            <a:ext cx="3783053" cy="6176054"/>
          </a:xfrm>
          <a:custGeom>
            <a:avLst/>
            <a:gdLst/>
            <a:ahLst/>
            <a:cxnLst/>
            <a:rect l="l" t="t" r="r" b="b"/>
            <a:pathLst>
              <a:path w="3783053" h="6176054">
                <a:moveTo>
                  <a:pt x="0" y="0"/>
                </a:moveTo>
                <a:lnTo>
                  <a:pt x="3783053" y="0"/>
                </a:lnTo>
                <a:lnTo>
                  <a:pt x="3783053" y="6176055"/>
                </a:lnTo>
                <a:lnTo>
                  <a:pt x="0" y="6176055"/>
                </a:lnTo>
                <a:lnTo>
                  <a:pt x="0" y="0"/>
                </a:lnTo>
                <a:close/>
              </a:path>
            </a:pathLst>
          </a:custGeom>
          <a:blipFill>
            <a:blip r:embed="rId8"/>
            <a:stretch>
              <a:fillRect/>
            </a:stretch>
          </a:blipFill>
        </p:spPr>
      </p:sp>
      <p:sp>
        <p:nvSpPr>
          <p:cNvPr id="9" name="Freeform 9"/>
          <p:cNvSpPr/>
          <p:nvPr/>
        </p:nvSpPr>
        <p:spPr>
          <a:xfrm>
            <a:off x="3962400" y="1700750"/>
            <a:ext cx="3715093" cy="6176054"/>
          </a:xfrm>
          <a:custGeom>
            <a:avLst/>
            <a:gdLst/>
            <a:ahLst/>
            <a:cxnLst/>
            <a:rect l="l" t="t" r="r" b="b"/>
            <a:pathLst>
              <a:path w="3715093" h="6176054">
                <a:moveTo>
                  <a:pt x="0" y="0"/>
                </a:moveTo>
                <a:lnTo>
                  <a:pt x="3715093" y="0"/>
                </a:lnTo>
                <a:lnTo>
                  <a:pt x="3715093" y="6176055"/>
                </a:lnTo>
                <a:lnTo>
                  <a:pt x="0" y="6176055"/>
                </a:lnTo>
                <a:lnTo>
                  <a:pt x="0" y="0"/>
                </a:lnTo>
                <a:close/>
              </a:path>
            </a:pathLst>
          </a:custGeom>
          <a:blipFill>
            <a:blip r:embed="rId9"/>
            <a:stretch>
              <a:fillRect l="-1258" r="-1258"/>
            </a:stretch>
          </a:blipFill>
        </p:spPr>
      </p:sp>
      <p:sp>
        <p:nvSpPr>
          <p:cNvPr id="10" name="TextBox 10"/>
          <p:cNvSpPr txBox="1"/>
          <p:nvPr/>
        </p:nvSpPr>
        <p:spPr>
          <a:xfrm>
            <a:off x="823479" y="8055425"/>
            <a:ext cx="16641043" cy="2094350"/>
          </a:xfrm>
          <a:prstGeom prst="rect">
            <a:avLst/>
          </a:prstGeom>
        </p:spPr>
        <p:txBody>
          <a:bodyPr lIns="0" tIns="0" rIns="0" bIns="0" rtlCol="0" anchor="t">
            <a:spAutoFit/>
          </a:bodyPr>
          <a:lstStyle/>
          <a:p>
            <a:pPr algn="ctr">
              <a:lnSpc>
                <a:spcPts val="8463"/>
              </a:lnSpc>
            </a:pPr>
            <a:r>
              <a:rPr lang="en-US" sz="6045" b="1">
                <a:solidFill>
                  <a:srgbClr val="B9ECFF"/>
                </a:solidFill>
                <a:latin typeface="Montserrat Bold"/>
                <a:ea typeface="Montserrat Bold"/>
                <a:cs typeface="Montserrat Bold"/>
                <a:sym typeface="Montserrat Bold"/>
              </a:rPr>
              <a:t>An Education Institution Graphic Design Project</a:t>
            </a:r>
          </a:p>
        </p:txBody>
      </p:sp>
      <p:sp>
        <p:nvSpPr>
          <p:cNvPr id="11" name="TextBox 11"/>
          <p:cNvSpPr txBox="1"/>
          <p:nvPr/>
        </p:nvSpPr>
        <p:spPr>
          <a:xfrm>
            <a:off x="4343400" y="468963"/>
            <a:ext cx="8971565" cy="820417"/>
          </a:xfrm>
          <a:prstGeom prst="rect">
            <a:avLst/>
          </a:prstGeom>
        </p:spPr>
        <p:txBody>
          <a:bodyPr wrap="square" lIns="0" tIns="0" rIns="0" bIns="0" rtlCol="0" anchor="t">
            <a:spAutoFit/>
          </a:bodyPr>
          <a:lstStyle/>
          <a:p>
            <a:pPr algn="ctr">
              <a:lnSpc>
                <a:spcPts val="6928"/>
              </a:lnSpc>
            </a:pPr>
            <a:r>
              <a:rPr lang="en-US" sz="4948" b="1" dirty="0">
                <a:solidFill>
                  <a:srgbClr val="000000"/>
                </a:solidFill>
                <a:latin typeface="Montserrat Bold"/>
                <a:ea typeface="Montserrat Bold"/>
                <a:cs typeface="Montserrat Bold"/>
                <a:sym typeface="Montserrat Bold"/>
              </a:rPr>
              <a:t>STUDENT ID CARD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739</Words>
  <Application>Microsoft Office PowerPoint</Application>
  <PresentationFormat>Custom</PresentationFormat>
  <Paragraphs>67</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Canva Sans</vt:lpstr>
      <vt:lpstr>Open Sans Bold</vt:lpstr>
      <vt:lpstr>Montserrat Bold</vt:lpstr>
      <vt:lpstr>Open Sauce Bold</vt:lpstr>
      <vt:lpstr>Open Sans</vt:lpstr>
      <vt:lpstr>Arial</vt:lpstr>
      <vt:lpstr>Montserrat</vt:lpstr>
      <vt:lpstr>Berry Bold </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product Brand</dc:title>
  <cp:lastModifiedBy>DHANUSH M</cp:lastModifiedBy>
  <cp:revision>2</cp:revision>
  <dcterms:created xsi:type="dcterms:W3CDTF">2006-08-16T00:00:00Z</dcterms:created>
  <dcterms:modified xsi:type="dcterms:W3CDTF">2025-03-24T03:46:17Z</dcterms:modified>
  <dc:identifier>DAGdfEbqsZw</dc:identifier>
</cp:coreProperties>
</file>